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ADLaM Display" panose="02010000000000000000" pitchFamily="2" charset="0"/>
      <p:regular r:id="rId21"/>
    </p:embeddedFont>
    <p:embeddedFont>
      <p:font typeface="Raleway Medium"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21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txBody>
          <a:bodyPr/>
          <a:lstStyle/>
          <a:p>
            <a:endParaRPr lang="en-US"/>
          </a:p>
        </p:txBody>
      </p:sp>
      <p:sp>
        <p:nvSpPr>
          <p:cNvPr id="3" name="Shape 1"/>
          <p:cNvSpPr/>
          <p:nvPr/>
        </p:nvSpPr>
        <p:spPr>
          <a:xfrm>
            <a:off x="0" y="0"/>
            <a:ext cx="14630400" cy="8229600"/>
          </a:xfrm>
          <a:prstGeom prst="rect">
            <a:avLst/>
          </a:prstGeom>
          <a:solidFill>
            <a:srgbClr val="27272B"/>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72B">
              <a:alpha val="80000"/>
            </a:srgbClr>
          </a:solidFill>
          <a:ln/>
        </p:spPr>
        <p:txBody>
          <a:bodyPr/>
          <a:lstStyle/>
          <a:p>
            <a:endParaRPr lang="en-US"/>
          </a:p>
        </p:txBody>
      </p:sp>
      <p:sp>
        <p:nvSpPr>
          <p:cNvPr id="4" name="Text 1"/>
          <p:cNvSpPr/>
          <p:nvPr/>
        </p:nvSpPr>
        <p:spPr>
          <a:xfrm>
            <a:off x="881063" y="3270408"/>
            <a:ext cx="12868275" cy="1688783"/>
          </a:xfrm>
          <a:prstGeom prst="rect">
            <a:avLst/>
          </a:prstGeom>
          <a:noFill/>
          <a:ln/>
        </p:spPr>
        <p:txBody>
          <a:bodyPr wrap="square" lIns="0" tIns="0" rIns="0" bIns="0" rtlCol="0" anchor="t"/>
          <a:lstStyle/>
          <a:p>
            <a:pPr marL="0" indent="0" algn="ctr">
              <a:lnSpc>
                <a:spcPts val="6600"/>
              </a:lnSpc>
              <a:buNone/>
            </a:pPr>
            <a:r>
              <a:rPr lang="en-US" sz="7200" b="1" dirty="0">
                <a:solidFill>
                  <a:srgbClr val="FFE14D"/>
                </a:solidFill>
                <a:latin typeface="+mj-lt"/>
                <a:ea typeface="ADLaM Display" panose="02010000000000000000" pitchFamily="2" charset="0"/>
                <a:cs typeface="ADLaM Display" panose="02010000000000000000" pitchFamily="2" charset="0"/>
              </a:rPr>
              <a:t>Hư hỏng logic trên file system NTFS và cách khắc phục</a:t>
            </a:r>
            <a:endParaRPr lang="en-US" sz="7200" dirty="0">
              <a:latin typeface="+mj-lt"/>
              <a:ea typeface="ADLaM Display" panose="02010000000000000000" pitchFamily="2" charset="0"/>
              <a:cs typeface="ADLaM Display" panose="02010000000000000000" pitchFamily="2" charset="0"/>
            </a:endParaRPr>
          </a:p>
        </p:txBody>
      </p:sp>
      <p:sp>
        <p:nvSpPr>
          <p:cNvPr id="5" name="Text 2"/>
          <p:cNvSpPr/>
          <p:nvPr/>
        </p:nvSpPr>
        <p:spPr>
          <a:xfrm>
            <a:off x="11497025" y="0"/>
            <a:ext cx="3133376" cy="440531"/>
          </a:xfrm>
          <a:prstGeom prst="rect">
            <a:avLst/>
          </a:prstGeom>
          <a:noFill/>
          <a:ln/>
        </p:spPr>
        <p:txBody>
          <a:bodyPr wrap="none" lIns="0" tIns="0" rIns="0" bIns="0" rtlCol="0" anchor="t"/>
          <a:lstStyle/>
          <a:p>
            <a:pPr marL="0" indent="0" algn="l">
              <a:lnSpc>
                <a:spcPts val="3450"/>
              </a:lnSpc>
              <a:buNone/>
            </a:pPr>
            <a:r>
              <a:rPr lang="vi-VN" sz="2150" dirty="0">
                <a:solidFill>
                  <a:srgbClr val="D7D4CC"/>
                </a:solidFill>
                <a:latin typeface="Calibri" panose="020F0502020204030204" pitchFamily="34" charset="0"/>
                <a:ea typeface="Calibri" panose="020F0502020204030204" pitchFamily="34" charset="0"/>
                <a:cs typeface="Calibri" panose="020F0502020204030204" pitchFamily="34" charset="0"/>
              </a:rPr>
              <a:t>An</a:t>
            </a:r>
            <a:r>
              <a:rPr lang="en-US" sz="2150" dirty="0">
                <a:solidFill>
                  <a:srgbClr val="D7D4CC"/>
                </a:solidFill>
                <a:latin typeface="Calibri" panose="020F0502020204030204" pitchFamily="34" charset="0"/>
                <a:ea typeface="Calibri" panose="020F0502020204030204" pitchFamily="34" charset="0"/>
                <a:cs typeface="Calibri" panose="020F0502020204030204" pitchFamily="34" charset="0"/>
              </a:rPr>
              <a:t> toàn và Phục hồi Dữ liệu</a:t>
            </a:r>
            <a:endParaRPr lang="en-US" sz="215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 3"/>
          <p:cNvSpPr/>
          <p:nvPr/>
        </p:nvSpPr>
        <p:spPr>
          <a:xfrm>
            <a:off x="881063" y="4471868"/>
            <a:ext cx="12868275" cy="704850"/>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7" name="Text 4"/>
          <p:cNvSpPr/>
          <p:nvPr/>
        </p:nvSpPr>
        <p:spPr>
          <a:xfrm>
            <a:off x="167386" y="27298"/>
            <a:ext cx="3880508" cy="440531"/>
          </a:xfrm>
          <a:prstGeom prst="rect">
            <a:avLst/>
          </a:prstGeom>
          <a:noFill/>
          <a:ln/>
        </p:spPr>
        <p:txBody>
          <a:bodyPr wrap="none" lIns="0" tIns="0" rIns="0" bIns="0" rtlCol="0" anchor="t"/>
          <a:lstStyle/>
          <a:p>
            <a:pPr marL="0" indent="0" algn="l">
              <a:lnSpc>
                <a:spcPts val="3450"/>
              </a:lnSpc>
              <a:buNone/>
            </a:pPr>
            <a:r>
              <a:rPr lang="en-US" sz="2150" dirty="0">
                <a:solidFill>
                  <a:srgbClr val="D7D4CC"/>
                </a:solidFill>
                <a:ea typeface="Raleway Medium" pitchFamily="34" charset="-122"/>
                <a:cs typeface="Raleway Medium" pitchFamily="34" charset="-120"/>
              </a:rPr>
              <a:t>Trường Đại học Khoa học Tự nhiên</a:t>
            </a:r>
            <a:endParaRPr lang="en-US" sz="2150" dirty="0"/>
          </a:p>
        </p:txBody>
      </p:sp>
      <p:sp>
        <p:nvSpPr>
          <p:cNvPr id="8" name="Text 5"/>
          <p:cNvSpPr/>
          <p:nvPr/>
        </p:nvSpPr>
        <p:spPr>
          <a:xfrm>
            <a:off x="881063" y="6112788"/>
            <a:ext cx="12868275" cy="352425"/>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1063" y="1410295"/>
            <a:ext cx="11775638" cy="611981"/>
          </a:xfrm>
          <a:prstGeom prst="rect">
            <a:avLst/>
          </a:prstGeom>
          <a:noFill/>
          <a:ln/>
        </p:spPr>
        <p:txBody>
          <a:bodyPr wrap="none" lIns="0" tIns="0" rIns="0" bIns="0" rtlCol="0" anchor="t"/>
          <a:lstStyle/>
          <a:p>
            <a:pPr marL="0" indent="0" algn="just">
              <a:lnSpc>
                <a:spcPts val="4800"/>
              </a:lnSpc>
              <a:buNone/>
            </a:pPr>
            <a:r>
              <a:rPr lang="en-US" sz="4000" b="1" dirty="0">
                <a:solidFill>
                  <a:srgbClr val="FFE14D"/>
                </a:solidFill>
                <a:latin typeface="+mj-lt"/>
                <a:ea typeface="Comfortaa Bold" pitchFamily="34" charset="-122"/>
                <a:cs typeface="Comfortaa Bold" pitchFamily="34" charset="-120"/>
              </a:rPr>
              <a:t>Thuộc Tính (Attributes) và Dữ Liệu trong NTFS</a:t>
            </a:r>
            <a:endParaRPr lang="en-US" sz="4000" dirty="0">
              <a:latin typeface="+mj-lt"/>
            </a:endParaRPr>
          </a:p>
        </p:txBody>
      </p:sp>
      <p:sp>
        <p:nvSpPr>
          <p:cNvPr id="3" name="Shape 1"/>
          <p:cNvSpPr/>
          <p:nvPr/>
        </p:nvSpPr>
        <p:spPr>
          <a:xfrm>
            <a:off x="881063" y="2462808"/>
            <a:ext cx="4142542" cy="1935956"/>
          </a:xfrm>
          <a:prstGeom prst="roundRect">
            <a:avLst>
              <a:gd name="adj" fmla="val 17069"/>
            </a:avLst>
          </a:prstGeom>
          <a:solidFill>
            <a:srgbClr val="46464A"/>
          </a:solidFill>
          <a:ln/>
        </p:spPr>
        <p:txBody>
          <a:bodyPr/>
          <a:lstStyle/>
          <a:p>
            <a:pPr algn="just"/>
            <a:endParaRPr lang="en-US" sz="2000"/>
          </a:p>
        </p:txBody>
      </p:sp>
      <p:sp>
        <p:nvSpPr>
          <p:cNvPr id="4" name="Text 2"/>
          <p:cNvSpPr/>
          <p:nvPr/>
        </p:nvSpPr>
        <p:spPr>
          <a:xfrm>
            <a:off x="1101328" y="2683073"/>
            <a:ext cx="3521154" cy="305991"/>
          </a:xfrm>
          <a:prstGeom prst="rect">
            <a:avLst/>
          </a:prstGeom>
          <a:noFill/>
          <a:ln/>
        </p:spPr>
        <p:txBody>
          <a:bodyPr wrap="none" lIns="0" tIns="0" rIns="0" bIns="0" rtlCol="0" anchor="t"/>
          <a:lstStyle/>
          <a:p>
            <a:pPr marL="0" indent="0" algn="l">
              <a:lnSpc>
                <a:spcPts val="2400"/>
              </a:lnSpc>
              <a:buNone/>
            </a:pPr>
            <a:r>
              <a:rPr lang="en-US" sz="2000" b="1" dirty="0">
                <a:solidFill>
                  <a:srgbClr val="D7D4CC"/>
                </a:solidFill>
                <a:latin typeface="+mj-lt"/>
                <a:ea typeface="Comfortaa Bold" pitchFamily="34" charset="-122"/>
                <a:cs typeface="Comfortaa Bold" pitchFamily="34" charset="-120"/>
              </a:rPr>
              <a:t>$STANDARD_INFORMATION</a:t>
            </a:r>
            <a:endParaRPr lang="en-US" sz="2000" dirty="0">
              <a:latin typeface="+mj-lt"/>
            </a:endParaRPr>
          </a:p>
        </p:txBody>
      </p:sp>
      <p:sp>
        <p:nvSpPr>
          <p:cNvPr id="5" name="Text 3"/>
          <p:cNvSpPr/>
          <p:nvPr/>
        </p:nvSpPr>
        <p:spPr>
          <a:xfrm>
            <a:off x="1101328" y="3121223"/>
            <a:ext cx="3702010" cy="1057275"/>
          </a:xfrm>
          <a:prstGeom prst="rect">
            <a:avLst/>
          </a:prstGeom>
          <a:noFill/>
          <a:ln/>
        </p:spPr>
        <p:txBody>
          <a:bodyPr wrap="square" lIns="0" tIns="0" rIns="0" bIns="0" rtlCol="0" anchor="t"/>
          <a:lstStyle/>
          <a:p>
            <a:pPr marL="0" indent="0" algn="just">
              <a:lnSpc>
                <a:spcPts val="2750"/>
              </a:lnSpc>
              <a:buNone/>
            </a:pPr>
            <a:r>
              <a:rPr lang="en-US" sz="1700" dirty="0">
                <a:solidFill>
                  <a:srgbClr val="D7D4CC"/>
                </a:solidFill>
                <a:ea typeface="Raleway Medium" pitchFamily="34" charset="-122"/>
                <a:cs typeface="Raleway Medium" pitchFamily="34" charset="-120"/>
              </a:rPr>
              <a:t>Chứa thông tin cơ bản như timestamps (ngày giờ) và thuộc tính như Read-Only, Hidden, System.</a:t>
            </a:r>
            <a:endParaRPr lang="en-US" sz="1700" dirty="0"/>
          </a:p>
        </p:txBody>
      </p:sp>
      <p:sp>
        <p:nvSpPr>
          <p:cNvPr id="6" name="Shape 4"/>
          <p:cNvSpPr/>
          <p:nvPr/>
        </p:nvSpPr>
        <p:spPr>
          <a:xfrm>
            <a:off x="5243870" y="2462808"/>
            <a:ext cx="4142542" cy="1935956"/>
          </a:xfrm>
          <a:prstGeom prst="roundRect">
            <a:avLst>
              <a:gd name="adj" fmla="val 17069"/>
            </a:avLst>
          </a:prstGeom>
          <a:solidFill>
            <a:srgbClr val="46464A"/>
          </a:solidFill>
          <a:ln/>
        </p:spPr>
        <p:txBody>
          <a:bodyPr/>
          <a:lstStyle/>
          <a:p>
            <a:pPr algn="just"/>
            <a:endParaRPr lang="en-US" sz="2000"/>
          </a:p>
        </p:txBody>
      </p:sp>
      <p:sp>
        <p:nvSpPr>
          <p:cNvPr id="7" name="Text 5"/>
          <p:cNvSpPr/>
          <p:nvPr/>
        </p:nvSpPr>
        <p:spPr>
          <a:xfrm>
            <a:off x="5464135" y="2683073"/>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mj-lt"/>
                <a:ea typeface="Comfortaa Bold" pitchFamily="34" charset="-122"/>
                <a:cs typeface="Comfortaa Bold" pitchFamily="34" charset="-120"/>
              </a:rPr>
              <a:t>$FILE_NAME</a:t>
            </a:r>
            <a:endParaRPr lang="en-US" sz="1900" dirty="0">
              <a:latin typeface="+mj-lt"/>
            </a:endParaRPr>
          </a:p>
        </p:txBody>
      </p:sp>
      <p:sp>
        <p:nvSpPr>
          <p:cNvPr id="8" name="Text 6"/>
          <p:cNvSpPr/>
          <p:nvPr/>
        </p:nvSpPr>
        <p:spPr>
          <a:xfrm>
            <a:off x="5464135" y="3121223"/>
            <a:ext cx="3702010" cy="1057275"/>
          </a:xfrm>
          <a:prstGeom prst="rect">
            <a:avLst/>
          </a:prstGeom>
          <a:noFill/>
          <a:ln/>
        </p:spPr>
        <p:txBody>
          <a:bodyPr wrap="squar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Tên của tập tin. Một tập tin có thể có nhiều tên, ví dụ tên dài và tên ngắn định dạng 8.3.</a:t>
            </a:r>
            <a:endParaRPr lang="en-US" dirty="0"/>
          </a:p>
        </p:txBody>
      </p:sp>
      <p:sp>
        <p:nvSpPr>
          <p:cNvPr id="9" name="Shape 7"/>
          <p:cNvSpPr/>
          <p:nvPr/>
        </p:nvSpPr>
        <p:spPr>
          <a:xfrm>
            <a:off x="9606677" y="2462808"/>
            <a:ext cx="4142542" cy="1935956"/>
          </a:xfrm>
          <a:prstGeom prst="roundRect">
            <a:avLst>
              <a:gd name="adj" fmla="val 17069"/>
            </a:avLst>
          </a:prstGeom>
          <a:solidFill>
            <a:srgbClr val="46464A"/>
          </a:solidFill>
          <a:ln/>
        </p:spPr>
        <p:txBody>
          <a:bodyPr/>
          <a:lstStyle/>
          <a:p>
            <a:endParaRPr lang="en-US" sz="2000"/>
          </a:p>
        </p:txBody>
      </p:sp>
      <p:sp>
        <p:nvSpPr>
          <p:cNvPr id="10" name="Text 8"/>
          <p:cNvSpPr/>
          <p:nvPr/>
        </p:nvSpPr>
        <p:spPr>
          <a:xfrm>
            <a:off x="9826943" y="2683073"/>
            <a:ext cx="3157061" cy="305991"/>
          </a:xfrm>
          <a:prstGeom prst="rect">
            <a:avLst/>
          </a:prstGeom>
          <a:noFill/>
          <a:ln/>
        </p:spPr>
        <p:txBody>
          <a:bodyPr wrap="none" lIns="0" tIns="0" rIns="0" bIns="0" rtlCol="0" anchor="t"/>
          <a:lstStyle/>
          <a:p>
            <a:pPr marL="0" indent="0" algn="just">
              <a:lnSpc>
                <a:spcPts val="2400"/>
              </a:lnSpc>
              <a:buNone/>
            </a:pPr>
            <a:r>
              <a:rPr lang="en-US" sz="1900" b="1" dirty="0">
                <a:solidFill>
                  <a:srgbClr val="D7D4CC"/>
                </a:solidFill>
                <a:latin typeface="+mj-lt"/>
                <a:ea typeface="Comfortaa Bold" pitchFamily="34" charset="-122"/>
                <a:cs typeface="Comfortaa Bold" pitchFamily="34" charset="-120"/>
              </a:rPr>
              <a:t>$SECURITY_DESCRIPTOR</a:t>
            </a:r>
            <a:endParaRPr lang="en-US" sz="1900" dirty="0">
              <a:latin typeface="+mj-lt"/>
            </a:endParaRPr>
          </a:p>
        </p:txBody>
      </p:sp>
      <p:sp>
        <p:nvSpPr>
          <p:cNvPr id="11" name="Text 9"/>
          <p:cNvSpPr/>
          <p:nvPr/>
        </p:nvSpPr>
        <p:spPr>
          <a:xfrm>
            <a:off x="9826943" y="3121223"/>
            <a:ext cx="3702010" cy="1057275"/>
          </a:xfrm>
          <a:prstGeom prst="rect">
            <a:avLst/>
          </a:prstGeom>
          <a:noFill/>
          <a:ln/>
        </p:spPr>
        <p:txBody>
          <a:bodyPr wrap="square" lIns="0" tIns="0" rIns="0" bIns="0" rtlCol="0" anchor="t"/>
          <a:lstStyle/>
          <a:p>
            <a:pPr marL="0" indent="0" algn="just">
              <a:lnSpc>
                <a:spcPts val="2750"/>
              </a:lnSpc>
              <a:buNone/>
            </a:pPr>
            <a:r>
              <a:rPr lang="en-US" sz="1700" dirty="0">
                <a:solidFill>
                  <a:srgbClr val="D7D4CC"/>
                </a:solidFill>
                <a:ea typeface="Raleway Medium" pitchFamily="34" charset="-122"/>
                <a:cs typeface="Raleway Medium" pitchFamily="34" charset="-120"/>
              </a:rPr>
              <a:t>Chứa thông tin bảo mật (Access Control Lists - ACLs) quy định ai có quyền truy cập tập tin.</a:t>
            </a:r>
            <a:endParaRPr lang="en-US" sz="1700" dirty="0"/>
          </a:p>
        </p:txBody>
      </p:sp>
      <p:sp>
        <p:nvSpPr>
          <p:cNvPr id="12" name="Text 10"/>
          <p:cNvSpPr/>
          <p:nvPr/>
        </p:nvSpPr>
        <p:spPr>
          <a:xfrm>
            <a:off x="881063" y="4729163"/>
            <a:ext cx="6919674" cy="305991"/>
          </a:xfrm>
          <a:prstGeom prst="rect">
            <a:avLst/>
          </a:prstGeom>
          <a:noFill/>
          <a:ln/>
        </p:spPr>
        <p:txBody>
          <a:bodyPr wrap="none" lIns="0" tIns="0" rIns="0" bIns="0" rtlCol="0" anchor="t"/>
          <a:lstStyle/>
          <a:p>
            <a:pPr marL="0" indent="0" algn="just">
              <a:lnSpc>
                <a:spcPts val="2400"/>
              </a:lnSpc>
              <a:buNone/>
            </a:pPr>
            <a:r>
              <a:rPr lang="en-US" sz="2000" b="1" dirty="0">
                <a:solidFill>
                  <a:srgbClr val="FFE14D"/>
                </a:solidFill>
                <a:latin typeface="+mj-lt"/>
                <a:ea typeface="Comfortaa Bold" pitchFamily="34" charset="-122"/>
                <a:cs typeface="Comfortaa Bold" pitchFamily="34" charset="-120"/>
              </a:rPr>
              <a:t>Dữ Liệu Nội Trú (Resident) và Ngoại Trú (Non-Resident)</a:t>
            </a:r>
            <a:endParaRPr lang="en-US" sz="2000" dirty="0">
              <a:latin typeface="+mj-lt"/>
            </a:endParaRPr>
          </a:p>
        </p:txBody>
      </p:sp>
      <p:sp>
        <p:nvSpPr>
          <p:cNvPr id="13" name="Text 11"/>
          <p:cNvSpPr/>
          <p:nvPr/>
        </p:nvSpPr>
        <p:spPr>
          <a:xfrm>
            <a:off x="881063" y="5563791"/>
            <a:ext cx="6165413" cy="1057275"/>
          </a:xfrm>
          <a:prstGeom prst="rect">
            <a:avLst/>
          </a:prstGeom>
          <a:noFill/>
          <a:ln/>
        </p:spPr>
        <p:txBody>
          <a:bodyPr wrap="square" lIns="0" tIns="0" rIns="0" bIns="0" rtlCol="0" anchor="t"/>
          <a:lstStyle/>
          <a:p>
            <a:pPr marL="0" indent="0" algn="just">
              <a:lnSpc>
                <a:spcPts val="2750"/>
              </a:lnSpc>
              <a:buNone/>
            </a:pPr>
            <a:r>
              <a:rPr lang="en-US" b="1" dirty="0">
                <a:solidFill>
                  <a:srgbClr val="D7D4CC"/>
                </a:solidFill>
                <a:ea typeface="Raleway Medium" pitchFamily="34" charset="-122"/>
                <a:cs typeface="Raleway Medium" pitchFamily="34" charset="-120"/>
              </a:rPr>
              <a:t>Dữ Liệu Nội Trú:</a:t>
            </a:r>
            <a:r>
              <a:rPr lang="en-US" dirty="0">
                <a:solidFill>
                  <a:srgbClr val="D7D4CC"/>
                </a:solidFill>
                <a:ea typeface="Raleway Medium" pitchFamily="34" charset="-122"/>
                <a:cs typeface="Raleway Medium" pitchFamily="34" charset="-120"/>
              </a:rPr>
              <a:t> Nếu file rất nhỏ (vài trăm byte), dữ liệu được lưu trực tiếp bên trong MFT record, cho phép truy xuất cực nhanh.</a:t>
            </a:r>
            <a:endParaRPr lang="en-US" dirty="0"/>
          </a:p>
        </p:txBody>
      </p:sp>
      <p:sp>
        <p:nvSpPr>
          <p:cNvPr id="14" name="Text 12"/>
          <p:cNvSpPr/>
          <p:nvPr/>
        </p:nvSpPr>
        <p:spPr>
          <a:xfrm>
            <a:off x="7591544" y="5563791"/>
            <a:ext cx="6165413" cy="1057275"/>
          </a:xfrm>
          <a:prstGeom prst="rect">
            <a:avLst/>
          </a:prstGeom>
          <a:noFill/>
          <a:ln/>
        </p:spPr>
        <p:txBody>
          <a:bodyPr wrap="square" lIns="0" tIns="0" rIns="0" bIns="0" rtlCol="0" anchor="t"/>
          <a:lstStyle/>
          <a:p>
            <a:pPr marL="0" indent="0" algn="just">
              <a:lnSpc>
                <a:spcPts val="2750"/>
              </a:lnSpc>
              <a:buNone/>
            </a:pPr>
            <a:r>
              <a:rPr lang="en-US" b="1" dirty="0">
                <a:solidFill>
                  <a:srgbClr val="D7D4CC"/>
                </a:solidFill>
                <a:ea typeface="Raleway Medium" pitchFamily="34" charset="-122"/>
                <a:cs typeface="Raleway Medium" pitchFamily="34" charset="-120"/>
              </a:rPr>
              <a:t>Dữ Liệu Ngoại Trú:</a:t>
            </a:r>
            <a:r>
              <a:rPr lang="en-US" dirty="0">
                <a:solidFill>
                  <a:srgbClr val="D7D4CC"/>
                </a:solidFill>
                <a:ea typeface="Raleway Medium" pitchFamily="34" charset="-122"/>
                <a:cs typeface="Raleway Medium" pitchFamily="34" charset="-120"/>
              </a:rPr>
              <a:t> Nếu file quá lớn, MFT record chứa các con trỏ (data runs/extents) chỉ đến các cluster trên Data Area.</a:t>
            </a:r>
            <a:endParaRPr lang="en-US" dirty="0"/>
          </a:p>
        </p:txBody>
      </p:sp>
      <p:sp>
        <p:nvSpPr>
          <p:cNvPr id="15" name="Rectangle 14">
            <a:extLst>
              <a:ext uri="{FF2B5EF4-FFF2-40B4-BE49-F238E27FC236}">
                <a16:creationId xmlns:a16="http://schemas.microsoft.com/office/drawing/2014/main" id="{AFCA7539-345A-52B0-A792-3E70D2B38E9E}"/>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81063" y="1444704"/>
            <a:ext cx="10298906" cy="611981"/>
          </a:xfrm>
          <a:prstGeom prst="rect">
            <a:avLst/>
          </a:prstGeom>
          <a:noFill/>
          <a:ln/>
        </p:spPr>
        <p:txBody>
          <a:bodyPr wrap="none" lIns="0" tIns="0" rIns="0" bIns="0" rtlCol="0" anchor="t"/>
          <a:lstStyle/>
          <a:p>
            <a:pPr marL="0" indent="0" algn="just">
              <a:lnSpc>
                <a:spcPts val="4800"/>
              </a:lnSpc>
              <a:buNone/>
            </a:pPr>
            <a:r>
              <a:rPr lang="en-US" sz="4000" b="1" dirty="0">
                <a:solidFill>
                  <a:srgbClr val="FFE14D"/>
                </a:solidFill>
                <a:latin typeface="+mj-lt"/>
                <a:ea typeface="Comfortaa Bold" pitchFamily="34" charset="-122"/>
                <a:cs typeface="Comfortaa Bold" pitchFamily="34" charset="-120"/>
              </a:rPr>
              <a:t>Metafile và Tính Năng Nổi Bật của NTFS</a:t>
            </a:r>
            <a:endParaRPr lang="en-US" sz="4000" dirty="0">
              <a:latin typeface="+mj-lt"/>
            </a:endParaRPr>
          </a:p>
        </p:txBody>
      </p:sp>
      <p:sp>
        <p:nvSpPr>
          <p:cNvPr id="3" name="Shape 1"/>
          <p:cNvSpPr/>
          <p:nvPr/>
        </p:nvSpPr>
        <p:spPr>
          <a:xfrm>
            <a:off x="881063" y="2497217"/>
            <a:ext cx="495657" cy="495657"/>
          </a:xfrm>
          <a:prstGeom prst="roundRect">
            <a:avLst>
              <a:gd name="adj" fmla="val 66668"/>
            </a:avLst>
          </a:prstGeom>
          <a:solidFill>
            <a:srgbClr val="46464A"/>
          </a:solidFill>
          <a:ln/>
        </p:spPr>
        <p:txBody>
          <a:bodyPr/>
          <a:lstStyle/>
          <a:p>
            <a:endParaRPr lang="en-US"/>
          </a:p>
        </p:txBody>
      </p:sp>
      <p:sp>
        <p:nvSpPr>
          <p:cNvPr id="4" name="Text 2"/>
          <p:cNvSpPr/>
          <p:nvPr/>
        </p:nvSpPr>
        <p:spPr>
          <a:xfrm>
            <a:off x="1596985" y="2572941"/>
            <a:ext cx="2638544" cy="305991"/>
          </a:xfrm>
          <a:prstGeom prst="rect">
            <a:avLst/>
          </a:prstGeom>
          <a:noFill/>
          <a:ln/>
        </p:spPr>
        <p:txBody>
          <a:bodyPr wrap="non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Metafile Quan Trọng</a:t>
            </a:r>
            <a:endParaRPr lang="en-US" sz="2000" dirty="0">
              <a:latin typeface="+mj-lt"/>
            </a:endParaRPr>
          </a:p>
        </p:txBody>
      </p:sp>
      <p:sp>
        <p:nvSpPr>
          <p:cNvPr id="5" name="Text 3"/>
          <p:cNvSpPr/>
          <p:nvPr/>
        </p:nvSpPr>
        <p:spPr>
          <a:xfrm>
            <a:off x="1596985" y="3011091"/>
            <a:ext cx="5580578" cy="176212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NTFS sử dụng 16 record MFT đầu tiên cho quản lý: $MFT (Master File Table), $MFTMirr (bản sao lưu), $LogFile (nhật ký), $. (thư mục gốc), $Bitmap (trạng thái cluster), $Boot (Boot sector), $Volume (thông tin volume).</a:t>
            </a:r>
            <a:endParaRPr lang="en-US" dirty="0"/>
          </a:p>
        </p:txBody>
      </p:sp>
      <p:sp>
        <p:nvSpPr>
          <p:cNvPr id="6" name="Shape 4"/>
          <p:cNvSpPr/>
          <p:nvPr/>
        </p:nvSpPr>
        <p:spPr>
          <a:xfrm>
            <a:off x="7452836" y="2497217"/>
            <a:ext cx="495657" cy="495657"/>
          </a:xfrm>
          <a:prstGeom prst="roundRect">
            <a:avLst>
              <a:gd name="adj" fmla="val 66668"/>
            </a:avLst>
          </a:prstGeom>
          <a:solidFill>
            <a:srgbClr val="46464A"/>
          </a:solidFill>
          <a:ln/>
        </p:spPr>
        <p:txBody>
          <a:bodyPr/>
          <a:lstStyle/>
          <a:p>
            <a:endParaRPr lang="en-US"/>
          </a:p>
        </p:txBody>
      </p:sp>
      <p:sp>
        <p:nvSpPr>
          <p:cNvPr id="7" name="Text 5"/>
          <p:cNvSpPr/>
          <p:nvPr/>
        </p:nvSpPr>
        <p:spPr>
          <a:xfrm>
            <a:off x="8168759" y="2572941"/>
            <a:ext cx="2708553" cy="305991"/>
          </a:xfrm>
          <a:prstGeom prst="rect">
            <a:avLst/>
          </a:prstGeom>
          <a:noFill/>
          <a:ln/>
        </p:spPr>
        <p:txBody>
          <a:bodyPr wrap="non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Journaling ($LogFile)</a:t>
            </a:r>
            <a:endParaRPr lang="en-US" sz="2000" dirty="0">
              <a:latin typeface="+mj-lt"/>
            </a:endParaRPr>
          </a:p>
        </p:txBody>
      </p:sp>
      <p:sp>
        <p:nvSpPr>
          <p:cNvPr id="8" name="Text 6"/>
          <p:cNvSpPr/>
          <p:nvPr/>
        </p:nvSpPr>
        <p:spPr>
          <a:xfrm>
            <a:off x="8168759" y="3011091"/>
            <a:ext cx="5580578" cy="140970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Trước mỗi thay đổi, NTFS ghi "ý định" vào $LogFile. Nếu máy tắt đột ngột, khi khởi động lại, NTFS đọc file này để hoàn tất hoặc hủy bỏ các thao tác dang dở, đảm bảo tính toàn vẹn.</a:t>
            </a:r>
            <a:endParaRPr lang="en-US" dirty="0"/>
          </a:p>
        </p:txBody>
      </p:sp>
      <p:sp>
        <p:nvSpPr>
          <p:cNvPr id="9" name="Shape 7"/>
          <p:cNvSpPr/>
          <p:nvPr/>
        </p:nvSpPr>
        <p:spPr>
          <a:xfrm>
            <a:off x="881063" y="5213747"/>
            <a:ext cx="495657" cy="495657"/>
          </a:xfrm>
          <a:prstGeom prst="roundRect">
            <a:avLst>
              <a:gd name="adj" fmla="val 66668"/>
            </a:avLst>
          </a:prstGeom>
          <a:solidFill>
            <a:srgbClr val="46464A"/>
          </a:solidFill>
          <a:ln/>
        </p:spPr>
        <p:txBody>
          <a:bodyPr/>
          <a:lstStyle/>
          <a:p>
            <a:endParaRPr lang="en-US"/>
          </a:p>
        </p:txBody>
      </p:sp>
      <p:sp>
        <p:nvSpPr>
          <p:cNvPr id="10" name="Text 8"/>
          <p:cNvSpPr/>
          <p:nvPr/>
        </p:nvSpPr>
        <p:spPr>
          <a:xfrm>
            <a:off x="1596985" y="5289471"/>
            <a:ext cx="3194209" cy="305991"/>
          </a:xfrm>
          <a:prstGeom prst="rect">
            <a:avLst/>
          </a:prstGeom>
          <a:noFill/>
          <a:ln/>
        </p:spPr>
        <p:txBody>
          <a:bodyPr wrap="non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Bảo Mật, Nén và Mã Hóa</a:t>
            </a:r>
            <a:endParaRPr lang="en-US" sz="2000" dirty="0">
              <a:latin typeface="+mj-lt"/>
            </a:endParaRPr>
          </a:p>
        </p:txBody>
      </p:sp>
      <p:sp>
        <p:nvSpPr>
          <p:cNvPr id="11" name="Text 9"/>
          <p:cNvSpPr/>
          <p:nvPr/>
        </p:nvSpPr>
        <p:spPr>
          <a:xfrm>
            <a:off x="1596985" y="5727621"/>
            <a:ext cx="5580578" cy="105727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NTFS hỗ trợ Access Control Lists (ACLs) để gán quyền chi tiết, nén dữ liệu tự động, và mã hóa cấp độ hệ thống (EFS) để bảo vệ dữ liệu nhạy cảm.</a:t>
            </a:r>
            <a:endParaRPr lang="en-US" dirty="0"/>
          </a:p>
        </p:txBody>
      </p:sp>
      <p:sp>
        <p:nvSpPr>
          <p:cNvPr id="12" name="Shape 10"/>
          <p:cNvSpPr/>
          <p:nvPr/>
        </p:nvSpPr>
        <p:spPr>
          <a:xfrm>
            <a:off x="7452836" y="5213747"/>
            <a:ext cx="495657" cy="495657"/>
          </a:xfrm>
          <a:prstGeom prst="roundRect">
            <a:avLst>
              <a:gd name="adj" fmla="val 66668"/>
            </a:avLst>
          </a:prstGeom>
          <a:solidFill>
            <a:srgbClr val="46464A"/>
          </a:solidFill>
          <a:ln/>
        </p:spPr>
        <p:txBody>
          <a:bodyPr/>
          <a:lstStyle/>
          <a:p>
            <a:endParaRPr lang="en-US"/>
          </a:p>
        </p:txBody>
      </p:sp>
      <p:sp>
        <p:nvSpPr>
          <p:cNvPr id="13" name="Text 11"/>
          <p:cNvSpPr/>
          <p:nvPr/>
        </p:nvSpPr>
        <p:spPr>
          <a:xfrm>
            <a:off x="8168759" y="5289471"/>
            <a:ext cx="3079194" cy="305991"/>
          </a:xfrm>
          <a:prstGeom prst="rect">
            <a:avLst/>
          </a:prstGeom>
          <a:noFill/>
          <a:ln/>
        </p:spPr>
        <p:txBody>
          <a:bodyPr wrap="non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Tổ Chức Thư Mục B-Tree</a:t>
            </a:r>
            <a:endParaRPr lang="en-US" sz="2000" dirty="0">
              <a:latin typeface="+mj-lt"/>
            </a:endParaRPr>
          </a:p>
        </p:txBody>
      </p:sp>
      <p:sp>
        <p:nvSpPr>
          <p:cNvPr id="14" name="Text 12"/>
          <p:cNvSpPr/>
          <p:nvPr/>
        </p:nvSpPr>
        <p:spPr>
          <a:xfrm>
            <a:off x="8168759" y="5727621"/>
            <a:ext cx="5580578" cy="105727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Khác với FAT, NTFS sử dụng cấu trúc B-Tree cân bằng để tổ chức thư mục, cho phép tìm kiếm nhanh hơn rất nhiều so với duyệt tuần tự.</a:t>
            </a:r>
            <a:endParaRPr lang="en-US" dirty="0"/>
          </a:p>
        </p:txBody>
      </p:sp>
      <p:sp>
        <p:nvSpPr>
          <p:cNvPr id="15" name="Rectangle 14">
            <a:extLst>
              <a:ext uri="{FF2B5EF4-FFF2-40B4-BE49-F238E27FC236}">
                <a16:creationId xmlns:a16="http://schemas.microsoft.com/office/drawing/2014/main" id="{9817C47E-360C-2DE8-812B-2F161C9DC0B4}"/>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81063" y="787360"/>
            <a:ext cx="12868275" cy="1223963"/>
          </a:xfrm>
          <a:prstGeom prst="rect">
            <a:avLst/>
          </a:prstGeom>
          <a:noFill/>
          <a:ln/>
        </p:spPr>
        <p:txBody>
          <a:bodyPr wrap="square" lIns="0" tIns="0" rIns="0" bIns="0" rtlCol="0" anchor="t"/>
          <a:lstStyle/>
          <a:p>
            <a:pPr marL="0" indent="0" algn="just">
              <a:lnSpc>
                <a:spcPts val="4800"/>
              </a:lnSpc>
              <a:buNone/>
            </a:pPr>
            <a:r>
              <a:rPr lang="en-US" sz="4000" b="1" dirty="0">
                <a:solidFill>
                  <a:srgbClr val="FFE14D"/>
                </a:solidFill>
                <a:latin typeface="+mj-lt"/>
                <a:ea typeface="Comfortaa Bold" pitchFamily="34" charset="-122"/>
                <a:cs typeface="Comfortaa Bold" pitchFamily="34" charset="-120"/>
              </a:rPr>
              <a:t>Hư hỏng logic trên NTFS và cách khắc phục - Overview</a:t>
            </a:r>
            <a:endParaRPr lang="en-US" sz="4000" dirty="0">
              <a:latin typeface="+mj-lt"/>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3" y="2451854"/>
            <a:ext cx="550664" cy="550664"/>
          </a:xfrm>
          <a:prstGeom prst="rect">
            <a:avLst/>
          </a:prstGeom>
        </p:spPr>
      </p:pic>
      <p:sp>
        <p:nvSpPr>
          <p:cNvPr id="4" name="Text 1"/>
          <p:cNvSpPr/>
          <p:nvPr/>
        </p:nvSpPr>
        <p:spPr>
          <a:xfrm>
            <a:off x="881063" y="3277791"/>
            <a:ext cx="4105870" cy="611981"/>
          </a:xfrm>
          <a:prstGeom prst="rect">
            <a:avLst/>
          </a:prstGeom>
          <a:noFill/>
          <a:ln/>
        </p:spPr>
        <p:txBody>
          <a:bodyPr wrap="squar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Mô Tả Sai Về Phân Vùng (MBR/GPT Hỏng)</a:t>
            </a:r>
            <a:endParaRPr lang="en-US" sz="2000" dirty="0">
              <a:latin typeface="+mj-lt"/>
            </a:endParaRPr>
          </a:p>
        </p:txBody>
      </p:sp>
      <p:sp>
        <p:nvSpPr>
          <p:cNvPr id="5" name="Text 2"/>
          <p:cNvSpPr/>
          <p:nvPr/>
        </p:nvSpPr>
        <p:spPr>
          <a:xfrm>
            <a:off x="881063" y="4021931"/>
            <a:ext cx="4105870"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Bảng phân vùng bị hỏng, hệ thống không nhận diện Volume.</a:t>
            </a:r>
            <a:endParaRPr lang="en-US"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2205" y="2451854"/>
            <a:ext cx="550664" cy="550664"/>
          </a:xfrm>
          <a:prstGeom prst="rect">
            <a:avLst/>
          </a:prstGeom>
        </p:spPr>
      </p:pic>
      <p:sp>
        <p:nvSpPr>
          <p:cNvPr id="7" name="Text 3"/>
          <p:cNvSpPr/>
          <p:nvPr/>
        </p:nvSpPr>
        <p:spPr>
          <a:xfrm>
            <a:off x="5262205" y="3277791"/>
            <a:ext cx="4105870" cy="611981"/>
          </a:xfrm>
          <a:prstGeom prst="rect">
            <a:avLst/>
          </a:prstGeom>
          <a:noFill/>
          <a:ln/>
        </p:spPr>
        <p:txBody>
          <a:bodyPr wrap="squar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Tham Số Sai Của Volume (Boot Sector)</a:t>
            </a:r>
            <a:endParaRPr lang="en-US" sz="2000" dirty="0">
              <a:latin typeface="+mj-lt"/>
            </a:endParaRPr>
          </a:p>
        </p:txBody>
      </p:sp>
      <p:sp>
        <p:nvSpPr>
          <p:cNvPr id="8" name="Text 4"/>
          <p:cNvSpPr/>
          <p:nvPr/>
        </p:nvSpPr>
        <p:spPr>
          <a:xfrm>
            <a:off x="5262205" y="4021931"/>
            <a:ext cx="4105870"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VBR bị lỗi, Windows báo RAW hoặc không truy cập được.</a:t>
            </a:r>
            <a:endParaRPr lang="en-US"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3348" y="2451854"/>
            <a:ext cx="550664" cy="550664"/>
          </a:xfrm>
          <a:prstGeom prst="rect">
            <a:avLst/>
          </a:prstGeom>
        </p:spPr>
      </p:pic>
      <p:sp>
        <p:nvSpPr>
          <p:cNvPr id="10" name="Text 5"/>
          <p:cNvSpPr/>
          <p:nvPr/>
        </p:nvSpPr>
        <p:spPr>
          <a:xfrm>
            <a:off x="9643348" y="3277791"/>
            <a:ext cx="4105989" cy="611981"/>
          </a:xfrm>
          <a:prstGeom prst="rect">
            <a:avLst/>
          </a:prstGeom>
          <a:noFill/>
          <a:ln/>
        </p:spPr>
        <p:txBody>
          <a:bodyPr wrap="squar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Bảng Thư Mục và Bảng Cluster Sai (Lỗi $MFT$)</a:t>
            </a:r>
            <a:endParaRPr lang="en-US" sz="2000" dirty="0">
              <a:latin typeface="+mj-lt"/>
            </a:endParaRPr>
          </a:p>
        </p:txBody>
      </p:sp>
      <p:sp>
        <p:nvSpPr>
          <p:cNvPr id="11" name="Text 6"/>
          <p:cNvSpPr/>
          <p:nvPr/>
        </p:nvSpPr>
        <p:spPr>
          <a:xfrm>
            <a:off x="9643348" y="4021931"/>
            <a:ext cx="4105989"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$MFT$, $MFTMirr$ hoặc $Bitmap$ bị hỏng, mất cây thư mục.</a:t>
            </a:r>
            <a:endParaRPr lang="en-US"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063" y="5167313"/>
            <a:ext cx="550664" cy="550664"/>
          </a:xfrm>
          <a:prstGeom prst="rect">
            <a:avLst/>
          </a:prstGeom>
        </p:spPr>
      </p:pic>
      <p:sp>
        <p:nvSpPr>
          <p:cNvPr id="13" name="Text 7"/>
          <p:cNvSpPr/>
          <p:nvPr/>
        </p:nvSpPr>
        <p:spPr>
          <a:xfrm>
            <a:off x="881063" y="5993249"/>
            <a:ext cx="2669619" cy="305991"/>
          </a:xfrm>
          <a:prstGeom prst="rect">
            <a:avLst/>
          </a:prstGeom>
          <a:noFill/>
          <a:ln/>
        </p:spPr>
        <p:txBody>
          <a:bodyPr wrap="non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File/Thư Mục Đã Xóa</a:t>
            </a:r>
            <a:endParaRPr lang="en-US" sz="2000" dirty="0">
              <a:latin typeface="+mj-lt"/>
            </a:endParaRPr>
          </a:p>
        </p:txBody>
      </p:sp>
      <p:sp>
        <p:nvSpPr>
          <p:cNvPr id="14" name="Text 8"/>
          <p:cNvSpPr/>
          <p:nvPr/>
        </p:nvSpPr>
        <p:spPr>
          <a:xfrm>
            <a:off x="881063" y="6431399"/>
            <a:ext cx="4105870"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Phục hồi từ $MFT$ record đã bị đánh dấu unused.</a:t>
            </a:r>
            <a:endParaRPr lang="en-US"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2205" y="5167313"/>
            <a:ext cx="550664" cy="550664"/>
          </a:xfrm>
          <a:prstGeom prst="rect">
            <a:avLst/>
          </a:prstGeom>
        </p:spPr>
      </p:pic>
      <p:sp>
        <p:nvSpPr>
          <p:cNvPr id="16" name="Text 9"/>
          <p:cNvSpPr/>
          <p:nvPr/>
        </p:nvSpPr>
        <p:spPr>
          <a:xfrm>
            <a:off x="5262205" y="5993249"/>
            <a:ext cx="4105870" cy="611981"/>
          </a:xfrm>
          <a:prstGeom prst="rect">
            <a:avLst/>
          </a:prstGeom>
          <a:noFill/>
          <a:ln/>
        </p:spPr>
        <p:txBody>
          <a:bodyPr wrap="square" lIns="0" tIns="0" rIns="0" bIns="0" rtlCol="0" anchor="t"/>
          <a:lstStyle/>
          <a:p>
            <a:pPr marL="0" indent="0" algn="just">
              <a:lnSpc>
                <a:spcPts val="2400"/>
              </a:lnSpc>
              <a:buNone/>
            </a:pPr>
            <a:r>
              <a:rPr lang="en-US" sz="2000" b="1" dirty="0">
                <a:solidFill>
                  <a:srgbClr val="D7D4CC"/>
                </a:solidFill>
                <a:latin typeface="+mj-lt"/>
                <a:ea typeface="Comfortaa Bold" pitchFamily="34" charset="-122"/>
                <a:cs typeface="Comfortaa Bold" pitchFamily="34" charset="-120"/>
              </a:rPr>
              <a:t>Dữ Liệu Mất Mô Tả (File Carving)</a:t>
            </a:r>
            <a:endParaRPr lang="en-US" sz="2000" dirty="0">
              <a:latin typeface="+mj-lt"/>
            </a:endParaRPr>
          </a:p>
        </p:txBody>
      </p:sp>
      <p:sp>
        <p:nvSpPr>
          <p:cNvPr id="17" name="Text 10"/>
          <p:cNvSpPr/>
          <p:nvPr/>
        </p:nvSpPr>
        <p:spPr>
          <a:xfrm>
            <a:off x="5262205" y="6433452"/>
            <a:ext cx="4105870"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Khôi phục khi metadata mất hoàn toàn, sử dụng Magic Bytes.</a:t>
            </a:r>
            <a:endParaRPr lang="en-US" dirty="0"/>
          </a:p>
        </p:txBody>
      </p:sp>
      <p:sp>
        <p:nvSpPr>
          <p:cNvPr id="18" name="Rectangle 17">
            <a:extLst>
              <a:ext uri="{FF2B5EF4-FFF2-40B4-BE49-F238E27FC236}">
                <a16:creationId xmlns:a16="http://schemas.microsoft.com/office/drawing/2014/main" id="{6C9C33A8-D13E-DD09-2EF2-49ED0EFFF6D4}"/>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81063" y="1627584"/>
            <a:ext cx="10596920" cy="611981"/>
          </a:xfrm>
          <a:prstGeom prst="rect">
            <a:avLst/>
          </a:prstGeom>
          <a:noFill/>
          <a:ln/>
        </p:spPr>
        <p:txBody>
          <a:bodyPr wrap="non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Mô Tả Sai Về Phân Vùng - MBR/GPT Hỏng</a:t>
            </a:r>
            <a:endParaRPr lang="en-US" sz="4000" dirty="0">
              <a:latin typeface="+mj-lt"/>
            </a:endParaRPr>
          </a:p>
        </p:txBody>
      </p:sp>
      <p:sp>
        <p:nvSpPr>
          <p:cNvPr id="3" name="Text 1"/>
          <p:cNvSpPr/>
          <p:nvPr/>
        </p:nvSpPr>
        <p:spPr>
          <a:xfrm>
            <a:off x="881063" y="2569964"/>
            <a:ext cx="12868275" cy="440531"/>
          </a:xfrm>
          <a:prstGeom prst="rect">
            <a:avLst/>
          </a:prstGeom>
          <a:noFill/>
          <a:ln/>
        </p:spPr>
        <p:txBody>
          <a:bodyPr wrap="none" lIns="0" tIns="0" rIns="0" bIns="0" rtlCol="0" anchor="t"/>
          <a:lstStyle/>
          <a:p>
            <a:pPr marL="0" indent="0" algn="just">
              <a:lnSpc>
                <a:spcPts val="3450"/>
              </a:lnSpc>
              <a:buNone/>
            </a:pPr>
            <a:r>
              <a:rPr lang="en-US" dirty="0">
                <a:solidFill>
                  <a:srgbClr val="D7D4CC"/>
                </a:solidFill>
                <a:ea typeface="Raleway Medium" pitchFamily="34" charset="-122"/>
                <a:cs typeface="Raleway Medium" pitchFamily="34" charset="-120"/>
              </a:rPr>
              <a:t>Phục hồi khi Bảng Phân vùng bị hỏng, hệ thống không nhận diện Volume</a:t>
            </a:r>
            <a:endParaRPr lang="en-US" dirty="0"/>
          </a:p>
        </p:txBody>
      </p:sp>
      <p:sp>
        <p:nvSpPr>
          <p:cNvPr id="4" name="Text 2"/>
          <p:cNvSpPr/>
          <p:nvPr/>
        </p:nvSpPr>
        <p:spPr>
          <a:xfrm>
            <a:off x="881063" y="3478530"/>
            <a:ext cx="2919412"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Vị Trí và Cấu Trúc MBR:</a:t>
            </a:r>
            <a:endParaRPr lang="en-US" sz="2000" dirty="0">
              <a:latin typeface="+mj-lt"/>
            </a:endParaRPr>
          </a:p>
        </p:txBody>
      </p:sp>
      <p:sp>
        <p:nvSpPr>
          <p:cNvPr id="5" name="Text 3"/>
          <p:cNvSpPr/>
          <p:nvPr/>
        </p:nvSpPr>
        <p:spPr>
          <a:xfrm>
            <a:off x="881063" y="4004786"/>
            <a:ext cx="6165413" cy="725329"/>
          </a:xfrm>
          <a:prstGeom prst="rect">
            <a:avLst/>
          </a:prstGeom>
          <a:noFill/>
          <a:ln/>
        </p:spPr>
        <p:txBody>
          <a:bodyPr wrap="square" lIns="0" tIns="0" rIns="0" bIns="0" rtlCol="0" anchor="t"/>
          <a:lstStyle/>
          <a:p>
            <a:pPr marL="342900" indent="-342900" algn="just">
              <a:lnSpc>
                <a:spcPts val="2750"/>
              </a:lnSpc>
              <a:buSzPct val="100000"/>
              <a:buChar char="•"/>
            </a:pPr>
            <a:r>
              <a:rPr lang="en-US" dirty="0">
                <a:solidFill>
                  <a:srgbClr val="D7D4CC"/>
                </a:solidFill>
                <a:ea typeface="Raleway Medium" pitchFamily="34" charset="-122"/>
                <a:cs typeface="Raleway Medium" pitchFamily="34" charset="-120"/>
              </a:rPr>
              <a:t>Bảng phân vùng nằm ở offset </a:t>
            </a:r>
            <a:r>
              <a:rPr lang="en-US" i="1" dirty="0">
                <a:solidFill>
                  <a:srgbClr val="D7D4CC"/>
                </a:solidFill>
                <a:ea typeface="Raleway Medium" pitchFamily="34" charset="-122"/>
                <a:cs typeface="Raleway Medium" pitchFamily="34" charset="-120"/>
              </a:rPr>
              <a:t>1BE</a:t>
            </a:r>
            <a:r>
              <a:rPr lang="en-US" dirty="0">
                <a:solidFill>
                  <a:srgbClr val="D7D4CC"/>
                </a:solidFill>
                <a:ea typeface="Raleway Medium" pitchFamily="34" charset="-122"/>
                <a:cs typeface="Raleway Medium" pitchFamily="34" charset="-120"/>
              </a:rPr>
              <a:t> với kích thước </a:t>
            </a:r>
            <a:r>
              <a:rPr lang="en-US" i="1" dirty="0">
                <a:solidFill>
                  <a:srgbClr val="D7D4CC"/>
                </a:solidFill>
                <a:ea typeface="Raleway Medium" pitchFamily="34" charset="-122"/>
                <a:cs typeface="Raleway Medium" pitchFamily="34" charset="-120"/>
              </a:rPr>
              <a:t>40h</a:t>
            </a:r>
            <a:r>
              <a:rPr lang="en-US" dirty="0">
                <a:solidFill>
                  <a:srgbClr val="D7D4CC"/>
                </a:solidFill>
                <a:ea typeface="Raleway Medium" pitchFamily="34" charset="-122"/>
                <a:cs typeface="Raleway Medium" pitchFamily="34" charset="-120"/>
              </a:rPr>
              <a:t> bytes</a:t>
            </a:r>
            <a:endParaRPr lang="en-US" dirty="0"/>
          </a:p>
        </p:txBody>
      </p:sp>
      <p:sp>
        <p:nvSpPr>
          <p:cNvPr id="6" name="Text 4"/>
          <p:cNvSpPr/>
          <p:nvPr/>
        </p:nvSpPr>
        <p:spPr>
          <a:xfrm>
            <a:off x="881063" y="4807148"/>
            <a:ext cx="6165413" cy="372904"/>
          </a:xfrm>
          <a:prstGeom prst="rect">
            <a:avLst/>
          </a:prstGeom>
          <a:noFill/>
          <a:ln/>
        </p:spPr>
        <p:txBody>
          <a:bodyPr wrap="none" lIns="0" tIns="0" rIns="0" bIns="0" rtlCol="0" anchor="t"/>
          <a:lstStyle/>
          <a:p>
            <a:pPr marL="342900" indent="-342900" algn="just">
              <a:lnSpc>
                <a:spcPts val="2750"/>
              </a:lnSpc>
              <a:buSzPct val="100000"/>
              <a:buChar char="•"/>
            </a:pPr>
            <a:r>
              <a:rPr lang="en-US" dirty="0">
                <a:solidFill>
                  <a:srgbClr val="D7D4CC"/>
                </a:solidFill>
                <a:ea typeface="Raleway Medium" pitchFamily="34" charset="-122"/>
                <a:cs typeface="Raleway Medium" pitchFamily="34" charset="-120"/>
              </a:rPr>
              <a:t>Chứa 4 mục (mỗi mục </a:t>
            </a:r>
            <a:r>
              <a:rPr lang="en-US" i="1" dirty="0">
                <a:solidFill>
                  <a:srgbClr val="D7D4CC"/>
                </a:solidFill>
                <a:ea typeface="Raleway Medium" pitchFamily="34" charset="-122"/>
                <a:cs typeface="Raleway Medium" pitchFamily="34" charset="-120"/>
              </a:rPr>
              <a:t>10h</a:t>
            </a:r>
            <a:r>
              <a:rPr lang="en-US" dirty="0">
                <a:solidFill>
                  <a:srgbClr val="D7D4CC"/>
                </a:solidFill>
                <a:ea typeface="Raleway Medium" pitchFamily="34" charset="-122"/>
                <a:cs typeface="Raleway Medium" pitchFamily="34" charset="-120"/>
              </a:rPr>
              <a:t> bytes)</a:t>
            </a:r>
            <a:endParaRPr lang="en-US" dirty="0"/>
          </a:p>
        </p:txBody>
      </p:sp>
      <p:sp>
        <p:nvSpPr>
          <p:cNvPr id="7" name="Text 5"/>
          <p:cNvSpPr/>
          <p:nvPr/>
        </p:nvSpPr>
        <p:spPr>
          <a:xfrm>
            <a:off x="881063" y="5257086"/>
            <a:ext cx="6165413" cy="372904"/>
          </a:xfrm>
          <a:prstGeom prst="rect">
            <a:avLst/>
          </a:prstGeom>
          <a:noFill/>
          <a:ln/>
        </p:spPr>
        <p:txBody>
          <a:bodyPr wrap="none" lIns="0" tIns="0" rIns="0" bIns="0" rtlCol="0" anchor="t"/>
          <a:lstStyle/>
          <a:p>
            <a:pPr marL="342900" indent="-342900" algn="just">
              <a:lnSpc>
                <a:spcPts val="2750"/>
              </a:lnSpc>
              <a:buSzPct val="100000"/>
              <a:buChar char="•"/>
            </a:pPr>
            <a:r>
              <a:rPr lang="en-US" dirty="0">
                <a:solidFill>
                  <a:srgbClr val="D7D4CC"/>
                </a:solidFill>
                <a:ea typeface="Raleway Medium" pitchFamily="34" charset="-122"/>
                <a:cs typeface="Raleway Medium" pitchFamily="34" charset="-120"/>
              </a:rPr>
              <a:t>Dấu hiệu nhận diện: 2 byte cuối cùng là </a:t>
            </a:r>
            <a:r>
              <a:rPr lang="en-US" i="1" dirty="0">
                <a:solidFill>
                  <a:srgbClr val="D7D4CC"/>
                </a:solidFill>
                <a:ea typeface="Raleway Medium" pitchFamily="34" charset="-122"/>
                <a:cs typeface="Raleway Medium" pitchFamily="34" charset="-120"/>
              </a:rPr>
              <a:t>55, AA</a:t>
            </a:r>
            <a:endParaRPr lang="en-US" dirty="0"/>
          </a:p>
        </p:txBody>
      </p:sp>
      <p:sp>
        <p:nvSpPr>
          <p:cNvPr id="8" name="Text 6"/>
          <p:cNvSpPr/>
          <p:nvPr/>
        </p:nvSpPr>
        <p:spPr>
          <a:xfrm>
            <a:off x="7591544" y="3478530"/>
            <a:ext cx="2508171"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Giải Pháp Phục Hồi:</a:t>
            </a:r>
            <a:endParaRPr lang="en-US" sz="2000" dirty="0">
              <a:latin typeface="+mj-lt"/>
            </a:endParaRPr>
          </a:p>
        </p:txBody>
      </p:sp>
      <p:sp>
        <p:nvSpPr>
          <p:cNvPr id="9" name="Text 7"/>
          <p:cNvSpPr/>
          <p:nvPr/>
        </p:nvSpPr>
        <p:spPr>
          <a:xfrm>
            <a:off x="7591544" y="4004786"/>
            <a:ext cx="6165413" cy="352425"/>
          </a:xfrm>
          <a:prstGeom prst="rect">
            <a:avLst/>
          </a:prstGeom>
          <a:noFill/>
          <a:ln/>
        </p:spPr>
        <p:txBody>
          <a:bodyPr wrap="none" lIns="0" tIns="0" rIns="0" bIns="0" rtlCol="0" anchor="t"/>
          <a:lstStyle/>
          <a:p>
            <a:pPr marL="342900" indent="-342900" algn="l">
              <a:lnSpc>
                <a:spcPts val="2750"/>
              </a:lnSpc>
              <a:buSzPct val="100000"/>
              <a:buFont typeface="+mj-lt"/>
              <a:buAutoNum type="arabicPeriod"/>
            </a:pPr>
            <a:r>
              <a:rPr lang="en-US" b="1" dirty="0">
                <a:solidFill>
                  <a:srgbClr val="D7D4CC"/>
                </a:solidFill>
                <a:ea typeface="Raleway Medium" pitchFamily="34" charset="-122"/>
                <a:cs typeface="Raleway Medium" pitchFamily="34" charset="-120"/>
              </a:rPr>
              <a:t>Tìm kiếm bản sao:</a:t>
            </a:r>
            <a:endParaRPr lang="en-US" dirty="0"/>
          </a:p>
        </p:txBody>
      </p:sp>
      <p:sp>
        <p:nvSpPr>
          <p:cNvPr id="10" name="Text 8"/>
          <p:cNvSpPr/>
          <p:nvPr/>
        </p:nvSpPr>
        <p:spPr>
          <a:xfrm>
            <a:off x="7591544" y="4434245"/>
            <a:ext cx="6165413" cy="352425"/>
          </a:xfrm>
          <a:prstGeom prst="rect">
            <a:avLst/>
          </a:prstGeom>
          <a:noFill/>
          <a:ln/>
        </p:spPr>
        <p:txBody>
          <a:bodyPr wrap="none" lIns="0" tIns="0" rIns="0" bIns="0" rtlCol="0" anchor="t"/>
          <a:lstStyle/>
          <a:p>
            <a:pPr marL="685800" lvl="1" indent="-342900" algn="just">
              <a:lnSpc>
                <a:spcPts val="2750"/>
              </a:lnSpc>
              <a:buSzPct val="100000"/>
              <a:buChar char="•"/>
            </a:pPr>
            <a:r>
              <a:rPr lang="en-US" dirty="0">
                <a:solidFill>
                  <a:srgbClr val="D7D4CC"/>
                </a:solidFill>
                <a:ea typeface="Raleway Medium" pitchFamily="34" charset="-122"/>
                <a:cs typeface="Raleway Medium" pitchFamily="34" charset="-120"/>
              </a:rPr>
              <a:t>Bản sao MBR thường ở sector đầu/cuối đĩa</a:t>
            </a:r>
            <a:endParaRPr lang="en-US" dirty="0"/>
          </a:p>
        </p:txBody>
      </p:sp>
      <p:sp>
        <p:nvSpPr>
          <p:cNvPr id="11" name="Text 9"/>
          <p:cNvSpPr/>
          <p:nvPr/>
        </p:nvSpPr>
        <p:spPr>
          <a:xfrm>
            <a:off x="7591544" y="4863703"/>
            <a:ext cx="6165413" cy="372904"/>
          </a:xfrm>
          <a:prstGeom prst="rect">
            <a:avLst/>
          </a:prstGeom>
          <a:noFill/>
          <a:ln/>
        </p:spPr>
        <p:txBody>
          <a:bodyPr wrap="none" lIns="0" tIns="0" rIns="0" bIns="0" rtlCol="0" anchor="t"/>
          <a:lstStyle/>
          <a:p>
            <a:pPr marL="685800" lvl="1" indent="-342900" algn="just">
              <a:lnSpc>
                <a:spcPts val="2750"/>
              </a:lnSpc>
              <a:buSzPct val="100000"/>
              <a:buChar char="•"/>
            </a:pPr>
            <a:r>
              <a:rPr lang="en-US" dirty="0">
                <a:solidFill>
                  <a:srgbClr val="D7D4CC"/>
                </a:solidFill>
                <a:ea typeface="Raleway Medium" pitchFamily="34" charset="-122"/>
                <a:cs typeface="Raleway Medium" pitchFamily="34" charset="-120"/>
              </a:rPr>
              <a:t>Xác thực qua dấu hiệu </a:t>
            </a:r>
            <a:r>
              <a:rPr lang="en-US" i="1" dirty="0">
                <a:solidFill>
                  <a:srgbClr val="D7D4CC"/>
                </a:solidFill>
                <a:ea typeface="Raleway Medium" pitchFamily="34" charset="-122"/>
                <a:cs typeface="Raleway Medium" pitchFamily="34" charset="-120"/>
              </a:rPr>
              <a:t>55, AA</a:t>
            </a:r>
            <a:r>
              <a:rPr lang="en-US" dirty="0">
                <a:solidFill>
                  <a:srgbClr val="D7D4CC"/>
                </a:solidFill>
                <a:ea typeface="Raleway Medium" pitchFamily="34" charset="-122"/>
                <a:cs typeface="Raleway Medium" pitchFamily="34" charset="-120"/>
              </a:rPr>
              <a:t> và cờ hoạt động </a:t>
            </a:r>
            <a:r>
              <a:rPr lang="en-US" i="1" dirty="0">
                <a:solidFill>
                  <a:srgbClr val="D7D4CC"/>
                </a:solidFill>
                <a:ea typeface="Raleway Medium" pitchFamily="34" charset="-122"/>
                <a:cs typeface="Raleway Medium" pitchFamily="34" charset="-120"/>
              </a:rPr>
              <a:t>00/80h</a:t>
            </a:r>
            <a:endParaRPr lang="en-US" dirty="0"/>
          </a:p>
        </p:txBody>
      </p:sp>
      <p:sp>
        <p:nvSpPr>
          <p:cNvPr id="12" name="Text 10"/>
          <p:cNvSpPr/>
          <p:nvPr/>
        </p:nvSpPr>
        <p:spPr>
          <a:xfrm>
            <a:off x="7591544" y="5313640"/>
            <a:ext cx="6165413" cy="352425"/>
          </a:xfrm>
          <a:prstGeom prst="rect">
            <a:avLst/>
          </a:prstGeom>
          <a:noFill/>
          <a:ln/>
        </p:spPr>
        <p:txBody>
          <a:bodyPr wrap="none" lIns="0" tIns="0" rIns="0" bIns="0" rtlCol="0" anchor="t"/>
          <a:lstStyle/>
          <a:p>
            <a:pPr marL="342900" indent="-342900" algn="l">
              <a:lnSpc>
                <a:spcPts val="2750"/>
              </a:lnSpc>
              <a:buSzPct val="100000"/>
              <a:buFont typeface="+mj-lt"/>
              <a:buAutoNum type="arabicPeriod" startAt="2"/>
            </a:pPr>
            <a:r>
              <a:rPr lang="en-US" b="1" dirty="0">
                <a:solidFill>
                  <a:srgbClr val="D7D4CC"/>
                </a:solidFill>
                <a:ea typeface="Raleway Medium" pitchFamily="34" charset="-122"/>
                <a:cs typeface="Raleway Medium" pitchFamily="34" charset="-120"/>
              </a:rPr>
              <a:t>Xây dựng lại bảng phân vùng:</a:t>
            </a:r>
            <a:endParaRPr lang="en-US" dirty="0"/>
          </a:p>
        </p:txBody>
      </p:sp>
      <p:sp>
        <p:nvSpPr>
          <p:cNvPr id="13" name="Text 11"/>
          <p:cNvSpPr/>
          <p:nvPr/>
        </p:nvSpPr>
        <p:spPr>
          <a:xfrm>
            <a:off x="7591544" y="5743099"/>
            <a:ext cx="6165413" cy="352425"/>
          </a:xfrm>
          <a:prstGeom prst="rect">
            <a:avLst/>
          </a:prstGeom>
          <a:noFill/>
          <a:ln/>
        </p:spPr>
        <p:txBody>
          <a:bodyPr wrap="none" lIns="0" tIns="0" rIns="0" bIns="0" rtlCol="0" anchor="t"/>
          <a:lstStyle/>
          <a:p>
            <a:pPr marL="685800" lvl="1" indent="-342900" algn="just">
              <a:lnSpc>
                <a:spcPts val="2750"/>
              </a:lnSpc>
              <a:buSzPct val="100000"/>
              <a:buChar char="•"/>
            </a:pPr>
            <a:r>
              <a:rPr lang="en-US" dirty="0">
                <a:solidFill>
                  <a:srgbClr val="D7D4CC"/>
                </a:solidFill>
                <a:ea typeface="Raleway Medium" pitchFamily="34" charset="-122"/>
                <a:cs typeface="Raleway Medium" pitchFamily="34" charset="-120"/>
              </a:rPr>
              <a:t>Kiểm tra vị trí Volume Boot Record (VBR)</a:t>
            </a:r>
            <a:endParaRPr lang="en-US" dirty="0"/>
          </a:p>
        </p:txBody>
      </p:sp>
      <p:sp>
        <p:nvSpPr>
          <p:cNvPr id="14" name="Text 12"/>
          <p:cNvSpPr/>
          <p:nvPr/>
        </p:nvSpPr>
        <p:spPr>
          <a:xfrm>
            <a:off x="7591544" y="6172557"/>
            <a:ext cx="6165413" cy="352425"/>
          </a:xfrm>
          <a:prstGeom prst="rect">
            <a:avLst/>
          </a:prstGeom>
          <a:noFill/>
          <a:ln/>
        </p:spPr>
        <p:txBody>
          <a:bodyPr wrap="none" lIns="0" tIns="0" rIns="0" bIns="0" rtlCol="0" anchor="t"/>
          <a:lstStyle/>
          <a:p>
            <a:pPr marL="685800" lvl="1" indent="-342900" algn="just">
              <a:lnSpc>
                <a:spcPts val="2750"/>
              </a:lnSpc>
              <a:buSzPct val="100000"/>
              <a:buChar char="•"/>
            </a:pPr>
            <a:r>
              <a:rPr lang="en-US" dirty="0">
                <a:solidFill>
                  <a:srgbClr val="D7D4CC"/>
                </a:solidFill>
                <a:ea typeface="Raleway Medium" pitchFamily="34" charset="-122"/>
                <a:cs typeface="Raleway Medium" pitchFamily="34" charset="-120"/>
              </a:rPr>
              <a:t>Xây dựng lại bảng phân vùng từ thông tin VBR</a:t>
            </a:r>
            <a:endParaRPr lang="en-US" dirty="0"/>
          </a:p>
        </p:txBody>
      </p:sp>
      <p:sp>
        <p:nvSpPr>
          <p:cNvPr id="15" name="Rectangle 14">
            <a:extLst>
              <a:ext uri="{FF2B5EF4-FFF2-40B4-BE49-F238E27FC236}">
                <a16:creationId xmlns:a16="http://schemas.microsoft.com/office/drawing/2014/main" id="{13642BF7-F51D-AB33-3382-3F3A22E29234}"/>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81063" y="1456849"/>
            <a:ext cx="9950887" cy="611981"/>
          </a:xfrm>
          <a:prstGeom prst="rect">
            <a:avLst/>
          </a:prstGeom>
          <a:noFill/>
          <a:ln/>
        </p:spPr>
        <p:txBody>
          <a:bodyPr wrap="non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Tham Số Sai Của Volume - Boot Sector</a:t>
            </a:r>
            <a:endParaRPr lang="en-US" sz="4000" dirty="0">
              <a:latin typeface="+mj-lt"/>
            </a:endParaRPr>
          </a:p>
        </p:txBody>
      </p:sp>
      <p:sp>
        <p:nvSpPr>
          <p:cNvPr id="3" name="Text 1"/>
          <p:cNvSpPr/>
          <p:nvPr/>
        </p:nvSpPr>
        <p:spPr>
          <a:xfrm>
            <a:off x="881063" y="2399228"/>
            <a:ext cx="12868275" cy="352425"/>
          </a:xfrm>
          <a:prstGeom prst="rect">
            <a:avLst/>
          </a:prstGeom>
          <a:noFill/>
          <a:ln/>
        </p:spPr>
        <p:txBody>
          <a:bodyPr wrap="non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Phục hồi VBR (Volume Boot Record) khi bị lỗi thông tin cấu trúc</a:t>
            </a:r>
            <a:endParaRPr lang="en-US" dirty="0"/>
          </a:p>
        </p:txBody>
      </p:sp>
      <p:sp>
        <p:nvSpPr>
          <p:cNvPr id="4" name="Text 2"/>
          <p:cNvSpPr/>
          <p:nvPr/>
        </p:nvSpPr>
        <p:spPr>
          <a:xfrm>
            <a:off x="881063" y="3219688"/>
            <a:ext cx="2752368"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Tầm Quan Trọng VBR:</a:t>
            </a:r>
            <a:endParaRPr lang="en-US" sz="2000" dirty="0">
              <a:latin typeface="+mj-lt"/>
            </a:endParaRPr>
          </a:p>
        </p:txBody>
      </p:sp>
      <p:sp>
        <p:nvSpPr>
          <p:cNvPr id="5" name="Text 3"/>
          <p:cNvSpPr/>
          <p:nvPr/>
        </p:nvSpPr>
        <p:spPr>
          <a:xfrm>
            <a:off x="881063" y="3745944"/>
            <a:ext cx="6165413" cy="372904"/>
          </a:xfrm>
          <a:prstGeom prst="rect">
            <a:avLst/>
          </a:prstGeom>
          <a:noFill/>
          <a:ln/>
        </p:spPr>
        <p:txBody>
          <a:bodyPr wrap="none" lIns="0" tIns="0" rIns="0" bIns="0" rtlCol="0" anchor="t"/>
          <a:lstStyle/>
          <a:p>
            <a:pPr marL="342900" indent="-342900" algn="l">
              <a:lnSpc>
                <a:spcPts val="2750"/>
              </a:lnSpc>
              <a:buSzPct val="100000"/>
              <a:buChar char="•"/>
            </a:pPr>
            <a:r>
              <a:rPr lang="en-US" dirty="0">
                <a:solidFill>
                  <a:srgbClr val="D7D4CC"/>
                </a:solidFill>
                <a:ea typeface="Raleway Medium" pitchFamily="34" charset="-122"/>
                <a:cs typeface="Raleway Medium" pitchFamily="34" charset="-120"/>
              </a:rPr>
              <a:t>Chứa thông tin về vị trí/kích thước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và </a:t>
            </a:r>
            <a:r>
              <a:rPr lang="en-US" i="1" dirty="0">
                <a:solidFill>
                  <a:srgbClr val="D7D4CC"/>
                </a:solidFill>
                <a:ea typeface="Raleway Medium" pitchFamily="34" charset="-122"/>
                <a:cs typeface="Raleway Medium" pitchFamily="34" charset="-120"/>
              </a:rPr>
              <a:t>MFTMirr</a:t>
            </a:r>
            <a:endParaRPr lang="en-US" dirty="0"/>
          </a:p>
        </p:txBody>
      </p:sp>
      <p:sp>
        <p:nvSpPr>
          <p:cNvPr id="6" name="Text 4"/>
          <p:cNvSpPr/>
          <p:nvPr/>
        </p:nvSpPr>
        <p:spPr>
          <a:xfrm>
            <a:off x="881063" y="4195882"/>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dirty="0">
                <a:solidFill>
                  <a:srgbClr val="D7D4CC"/>
                </a:solidFill>
                <a:ea typeface="Raleway Medium" pitchFamily="34" charset="-122"/>
                <a:cs typeface="Raleway Medium" pitchFamily="34" charset="-120"/>
              </a:rPr>
              <a:t>Lỗi 1 tham số → Volume báo RAW hoặc không truy cập được</a:t>
            </a:r>
            <a:endParaRPr lang="en-US" dirty="0"/>
          </a:p>
        </p:txBody>
      </p:sp>
      <p:sp>
        <p:nvSpPr>
          <p:cNvPr id="7" name="Text 5"/>
          <p:cNvSpPr/>
          <p:nvPr/>
        </p:nvSpPr>
        <p:spPr>
          <a:xfrm>
            <a:off x="881063" y="4977765"/>
            <a:ext cx="6165413" cy="352425"/>
          </a:xfrm>
          <a:prstGeom prst="rect">
            <a:avLst/>
          </a:prstGeom>
          <a:noFill/>
          <a:ln/>
        </p:spPr>
        <p:txBody>
          <a:bodyPr wrap="none" lIns="0" tIns="0" rIns="0" bIns="0" rtlCol="0" anchor="t"/>
          <a:lstStyle/>
          <a:p>
            <a:pPr marL="342900" indent="-342900" algn="l">
              <a:lnSpc>
                <a:spcPts val="2750"/>
              </a:lnSpc>
              <a:buSzPct val="100000"/>
              <a:buChar char="•"/>
            </a:pPr>
            <a:r>
              <a:rPr lang="en-US" dirty="0">
                <a:solidFill>
                  <a:srgbClr val="D7D4CC"/>
                </a:solidFill>
                <a:ea typeface="Raleway Medium" pitchFamily="34" charset="-122"/>
                <a:cs typeface="Raleway Medium" pitchFamily="34" charset="-120"/>
              </a:rPr>
              <a:t>VBR có bản sao ở cuối Volume</a:t>
            </a:r>
            <a:endParaRPr lang="en-US" dirty="0"/>
          </a:p>
        </p:txBody>
      </p:sp>
      <p:sp>
        <p:nvSpPr>
          <p:cNvPr id="8" name="Text 6"/>
          <p:cNvSpPr/>
          <p:nvPr/>
        </p:nvSpPr>
        <p:spPr>
          <a:xfrm>
            <a:off x="7591544" y="3219688"/>
            <a:ext cx="2508171"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Giải Pháp Phục Hồi:</a:t>
            </a:r>
            <a:endParaRPr lang="en-US" sz="2000" dirty="0">
              <a:latin typeface="+mj-lt"/>
            </a:endParaRPr>
          </a:p>
        </p:txBody>
      </p:sp>
      <p:sp>
        <p:nvSpPr>
          <p:cNvPr id="9" name="Text 7"/>
          <p:cNvSpPr/>
          <p:nvPr/>
        </p:nvSpPr>
        <p:spPr>
          <a:xfrm>
            <a:off x="7591544" y="3745944"/>
            <a:ext cx="6165413" cy="352425"/>
          </a:xfrm>
          <a:prstGeom prst="rect">
            <a:avLst/>
          </a:prstGeom>
          <a:noFill/>
          <a:ln/>
        </p:spPr>
        <p:txBody>
          <a:bodyPr wrap="none" lIns="0" tIns="0" rIns="0" bIns="0" rtlCol="0" anchor="t"/>
          <a:lstStyle/>
          <a:p>
            <a:pPr marL="342900" indent="-342900" algn="l">
              <a:lnSpc>
                <a:spcPts val="2750"/>
              </a:lnSpc>
              <a:buSzPct val="100000"/>
              <a:buFont typeface="+mj-lt"/>
              <a:buAutoNum type="arabicPeriod"/>
            </a:pPr>
            <a:r>
              <a:rPr lang="en-US" b="1" dirty="0">
                <a:solidFill>
                  <a:srgbClr val="D7D4CC"/>
                </a:solidFill>
                <a:ea typeface="Raleway Medium" pitchFamily="34" charset="-122"/>
                <a:cs typeface="Raleway Medium" pitchFamily="34" charset="-120"/>
              </a:rPr>
              <a:t>Tìm kiếm bản sao VBR:</a:t>
            </a:r>
            <a:endParaRPr lang="en-US" dirty="0"/>
          </a:p>
        </p:txBody>
      </p:sp>
      <p:sp>
        <p:nvSpPr>
          <p:cNvPr id="10" name="Text 8"/>
          <p:cNvSpPr/>
          <p:nvPr/>
        </p:nvSpPr>
        <p:spPr>
          <a:xfrm>
            <a:off x="7591544" y="4175403"/>
            <a:ext cx="6165413" cy="352425"/>
          </a:xfrm>
          <a:prstGeom prst="rect">
            <a:avLst/>
          </a:prstGeom>
          <a:noFill/>
          <a:ln/>
        </p:spPr>
        <p:txBody>
          <a:bodyPr wrap="none" lIns="0" tIns="0" rIns="0" bIns="0" rtlCol="0" anchor="t"/>
          <a:lstStyle/>
          <a:p>
            <a:pPr marL="685800" lvl="1" indent="-342900" algn="l">
              <a:lnSpc>
                <a:spcPts val="2750"/>
              </a:lnSpc>
              <a:buSzPct val="100000"/>
              <a:buChar char="•"/>
            </a:pPr>
            <a:r>
              <a:rPr lang="en-US" dirty="0">
                <a:solidFill>
                  <a:srgbClr val="D7D4CC"/>
                </a:solidFill>
                <a:ea typeface="Raleway Medium" pitchFamily="34" charset="-122"/>
                <a:cs typeface="Raleway Medium" pitchFamily="34" charset="-120"/>
              </a:rPr>
              <a:t>Kiểm tra sector cuối cùng của Volume</a:t>
            </a:r>
            <a:endParaRPr lang="en-US" dirty="0"/>
          </a:p>
        </p:txBody>
      </p:sp>
      <p:sp>
        <p:nvSpPr>
          <p:cNvPr id="11" name="Text 9"/>
          <p:cNvSpPr/>
          <p:nvPr/>
        </p:nvSpPr>
        <p:spPr>
          <a:xfrm>
            <a:off x="7591544" y="4604861"/>
            <a:ext cx="6165413" cy="352425"/>
          </a:xfrm>
          <a:prstGeom prst="rect">
            <a:avLst/>
          </a:prstGeom>
          <a:noFill/>
          <a:ln/>
        </p:spPr>
        <p:txBody>
          <a:bodyPr wrap="none" lIns="0" tIns="0" rIns="0" bIns="0" rtlCol="0" anchor="t"/>
          <a:lstStyle/>
          <a:p>
            <a:pPr marL="685800" lvl="1" indent="-342900" algn="l">
              <a:lnSpc>
                <a:spcPts val="2750"/>
              </a:lnSpc>
              <a:buSzPct val="100000"/>
              <a:buChar char="•"/>
            </a:pPr>
            <a:r>
              <a:rPr lang="en-US" dirty="0">
                <a:solidFill>
                  <a:srgbClr val="D7D4CC"/>
                </a:solidFill>
                <a:ea typeface="Raleway Medium" pitchFamily="34" charset="-122"/>
                <a:cs typeface="Raleway Medium" pitchFamily="34" charset="-120"/>
              </a:rPr>
              <a:t>Xác minh độ chính xác của bản sao</a:t>
            </a:r>
            <a:endParaRPr lang="en-US" dirty="0"/>
          </a:p>
        </p:txBody>
      </p:sp>
      <p:sp>
        <p:nvSpPr>
          <p:cNvPr id="12" name="Text 10"/>
          <p:cNvSpPr/>
          <p:nvPr/>
        </p:nvSpPr>
        <p:spPr>
          <a:xfrm>
            <a:off x="7591544" y="5034320"/>
            <a:ext cx="6165413" cy="352425"/>
          </a:xfrm>
          <a:prstGeom prst="rect">
            <a:avLst/>
          </a:prstGeom>
          <a:noFill/>
          <a:ln/>
        </p:spPr>
        <p:txBody>
          <a:bodyPr wrap="none" lIns="0" tIns="0" rIns="0" bIns="0" rtlCol="0" anchor="t"/>
          <a:lstStyle/>
          <a:p>
            <a:pPr marL="342900" indent="-342900" algn="l">
              <a:lnSpc>
                <a:spcPts val="2750"/>
              </a:lnSpc>
              <a:buSzPct val="100000"/>
              <a:buFont typeface="+mj-lt"/>
              <a:buAutoNum type="arabicPeriod" startAt="2"/>
            </a:pPr>
            <a:r>
              <a:rPr lang="en-US" b="1" dirty="0">
                <a:solidFill>
                  <a:srgbClr val="D7D4CC"/>
                </a:solidFill>
                <a:ea typeface="Raleway Medium" pitchFamily="34" charset="-122"/>
                <a:cs typeface="Raleway Medium" pitchFamily="34" charset="-120"/>
              </a:rPr>
              <a:t>Xây dựng lại tham số Volume:</a:t>
            </a:r>
            <a:endParaRPr lang="en-US" dirty="0"/>
          </a:p>
        </p:txBody>
      </p:sp>
      <p:sp>
        <p:nvSpPr>
          <p:cNvPr id="13" name="Text 11"/>
          <p:cNvSpPr/>
          <p:nvPr/>
        </p:nvSpPr>
        <p:spPr>
          <a:xfrm>
            <a:off x="7591544" y="5463778"/>
            <a:ext cx="6165413" cy="352425"/>
          </a:xfrm>
          <a:prstGeom prst="rect">
            <a:avLst/>
          </a:prstGeom>
          <a:noFill/>
          <a:ln/>
        </p:spPr>
        <p:txBody>
          <a:bodyPr wrap="none" lIns="0" tIns="0" rIns="0" bIns="0" rtlCol="0" anchor="t"/>
          <a:lstStyle/>
          <a:p>
            <a:pPr marL="685800" lvl="1" indent="-342900" algn="l">
              <a:lnSpc>
                <a:spcPts val="2750"/>
              </a:lnSpc>
              <a:buSzPct val="100000"/>
              <a:buChar char="•"/>
            </a:pPr>
            <a:r>
              <a:rPr lang="en-US" dirty="0">
                <a:solidFill>
                  <a:srgbClr val="D7D4CC"/>
                </a:solidFill>
                <a:ea typeface="Raleway Medium" pitchFamily="34" charset="-122"/>
                <a:cs typeface="Raleway Medium" pitchFamily="34" charset="-120"/>
              </a:rPr>
              <a:t>Tham chiếu kích thước cluster</a:t>
            </a:r>
            <a:endParaRPr lang="en-US" dirty="0"/>
          </a:p>
        </p:txBody>
      </p:sp>
      <p:sp>
        <p:nvSpPr>
          <p:cNvPr id="14" name="Text 12"/>
          <p:cNvSpPr/>
          <p:nvPr/>
        </p:nvSpPr>
        <p:spPr>
          <a:xfrm>
            <a:off x="7591544" y="5893237"/>
            <a:ext cx="6165413" cy="372904"/>
          </a:xfrm>
          <a:prstGeom prst="rect">
            <a:avLst/>
          </a:prstGeom>
          <a:noFill/>
          <a:ln/>
        </p:spPr>
        <p:txBody>
          <a:bodyPr wrap="none" lIns="0" tIns="0" rIns="0" bIns="0" rtlCol="0" anchor="t"/>
          <a:lstStyle/>
          <a:p>
            <a:pPr marL="685800" lvl="1" indent="-342900" algn="l">
              <a:lnSpc>
                <a:spcPts val="2750"/>
              </a:lnSpc>
              <a:buSzPct val="100000"/>
              <a:buChar char="•"/>
            </a:pPr>
            <a:r>
              <a:rPr lang="en-US" dirty="0">
                <a:solidFill>
                  <a:srgbClr val="D7D4CC"/>
                </a:solidFill>
                <a:ea typeface="Raleway Medium" pitchFamily="34" charset="-122"/>
                <a:cs typeface="Raleway Medium" pitchFamily="34" charset="-120"/>
              </a:rPr>
              <a:t>Tìm kiếm vị trí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và </a:t>
            </a:r>
            <a:r>
              <a:rPr lang="en-US" i="1" dirty="0">
                <a:solidFill>
                  <a:srgbClr val="D7D4CC"/>
                </a:solidFill>
                <a:ea typeface="Raleway Medium" pitchFamily="34" charset="-122"/>
                <a:cs typeface="Raleway Medium" pitchFamily="34" charset="-120"/>
              </a:rPr>
              <a:t>MFTMirr</a:t>
            </a:r>
            <a:r>
              <a:rPr lang="en-US" dirty="0">
                <a:solidFill>
                  <a:srgbClr val="D7D4CC"/>
                </a:solidFill>
                <a:ea typeface="Raleway Medium" pitchFamily="34" charset="-122"/>
                <a:cs typeface="Raleway Medium" pitchFamily="34" charset="-120"/>
              </a:rPr>
              <a:t> trên Volume</a:t>
            </a:r>
            <a:endParaRPr lang="en-US" dirty="0"/>
          </a:p>
        </p:txBody>
      </p:sp>
      <p:sp>
        <p:nvSpPr>
          <p:cNvPr id="15" name="Text 13"/>
          <p:cNvSpPr/>
          <p:nvPr/>
        </p:nvSpPr>
        <p:spPr>
          <a:xfrm>
            <a:off x="7591544" y="6343174"/>
            <a:ext cx="6165413" cy="352425"/>
          </a:xfrm>
          <a:prstGeom prst="rect">
            <a:avLst/>
          </a:prstGeom>
          <a:noFill/>
          <a:ln/>
        </p:spPr>
        <p:txBody>
          <a:bodyPr wrap="none" lIns="0" tIns="0" rIns="0" bIns="0" rtlCol="0" anchor="t"/>
          <a:lstStyle/>
          <a:p>
            <a:pPr marL="685800" lvl="1" indent="-342900" algn="l">
              <a:lnSpc>
                <a:spcPts val="2750"/>
              </a:lnSpc>
              <a:buSzPct val="100000"/>
              <a:buChar char="•"/>
            </a:pPr>
            <a:r>
              <a:rPr lang="en-US" dirty="0">
                <a:solidFill>
                  <a:srgbClr val="D7D4CC"/>
                </a:solidFill>
                <a:ea typeface="Raleway Medium" pitchFamily="34" charset="-122"/>
                <a:cs typeface="Raleway Medium" pitchFamily="34" charset="-120"/>
              </a:rPr>
              <a:t>Rebuild bảng tham số từ thông tin NTFS</a:t>
            </a:r>
            <a:endParaRPr lang="en-US" dirty="0"/>
          </a:p>
        </p:txBody>
      </p:sp>
      <p:sp>
        <p:nvSpPr>
          <p:cNvPr id="16" name="Rectangle 15">
            <a:extLst>
              <a:ext uri="{FF2B5EF4-FFF2-40B4-BE49-F238E27FC236}">
                <a16:creationId xmlns:a16="http://schemas.microsoft.com/office/drawing/2014/main" id="{F54B8A79-B3C3-1968-793C-08081C931D2D}"/>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7834" y="553105"/>
            <a:ext cx="9924574" cy="553522"/>
          </a:xfrm>
          <a:prstGeom prst="rect">
            <a:avLst/>
          </a:prstGeom>
          <a:noFill/>
          <a:ln/>
        </p:spPr>
        <p:txBody>
          <a:bodyPr wrap="none" lIns="0" tIns="0" rIns="0" bIns="0" rtlCol="0" anchor="t"/>
          <a:lstStyle/>
          <a:p>
            <a:pPr marL="0" indent="0" algn="just">
              <a:lnSpc>
                <a:spcPts val="4150"/>
              </a:lnSpc>
              <a:buNone/>
            </a:pPr>
            <a:r>
              <a:rPr lang="en-US" sz="4000" b="1" dirty="0">
                <a:solidFill>
                  <a:srgbClr val="FFE14D"/>
                </a:solidFill>
                <a:latin typeface="+mj-lt"/>
                <a:ea typeface="Comfortaa Bold" pitchFamily="34" charset="-122"/>
                <a:cs typeface="Comfortaa Bold" pitchFamily="34" charset="-120"/>
              </a:rPr>
              <a:t>Bảng Thư Mục và Bảng Cluster Sai (Lỗi </a:t>
            </a:r>
            <a:r>
              <a:rPr lang="en-US" sz="4000" b="1" i="1" dirty="0">
                <a:solidFill>
                  <a:srgbClr val="FFE14D"/>
                </a:solidFill>
                <a:latin typeface="+mj-lt"/>
                <a:ea typeface="Comfortaa Bold" pitchFamily="34" charset="-122"/>
                <a:cs typeface="Comfortaa Bold" pitchFamily="34" charset="-120"/>
              </a:rPr>
              <a:t>MFT</a:t>
            </a:r>
            <a:r>
              <a:rPr lang="en-US" sz="4000" b="1" dirty="0">
                <a:solidFill>
                  <a:srgbClr val="FFE14D"/>
                </a:solidFill>
                <a:latin typeface="+mj-lt"/>
                <a:ea typeface="Comfortaa Bold" pitchFamily="34" charset="-122"/>
                <a:cs typeface="Comfortaa Bold" pitchFamily="34" charset="-120"/>
              </a:rPr>
              <a:t>)</a:t>
            </a:r>
            <a:endParaRPr lang="en-US" sz="4000" dirty="0">
              <a:latin typeface="+mj-lt"/>
            </a:endParaRPr>
          </a:p>
        </p:txBody>
      </p:sp>
      <p:sp>
        <p:nvSpPr>
          <p:cNvPr id="3" name="Text 1"/>
          <p:cNvSpPr/>
          <p:nvPr/>
        </p:nvSpPr>
        <p:spPr>
          <a:xfrm>
            <a:off x="767834" y="1394519"/>
            <a:ext cx="13094732" cy="322302"/>
          </a:xfrm>
          <a:prstGeom prst="rect">
            <a:avLst/>
          </a:prstGeom>
          <a:noFill/>
          <a:ln/>
        </p:spPr>
        <p:txBody>
          <a:bodyPr wrap="non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Phục hồi khi cấu trúc thư mục chính của NTFS bị hỏng (lỗi Master File Table -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a:t>
            </a:r>
            <a:endParaRPr lang="en-US" dirty="0"/>
          </a:p>
        </p:txBody>
      </p:sp>
      <p:sp>
        <p:nvSpPr>
          <p:cNvPr id="4" name="Text 2"/>
          <p:cNvSpPr/>
          <p:nvPr/>
        </p:nvSpPr>
        <p:spPr>
          <a:xfrm>
            <a:off x="767834" y="2004715"/>
            <a:ext cx="2559606" cy="319921"/>
          </a:xfrm>
          <a:prstGeom prst="rect">
            <a:avLst/>
          </a:prstGeom>
          <a:noFill/>
          <a:ln/>
        </p:spPr>
        <p:txBody>
          <a:bodyPr wrap="none" lIns="0" tIns="0" rIns="0" bIns="0" rtlCol="0" anchor="t"/>
          <a:lstStyle/>
          <a:p>
            <a:pPr marL="0" indent="0" algn="just">
              <a:lnSpc>
                <a:spcPts val="2500"/>
              </a:lnSpc>
              <a:buNone/>
            </a:pPr>
            <a:r>
              <a:rPr lang="en-US" sz="2000" b="1" dirty="0">
                <a:solidFill>
                  <a:srgbClr val="FFE14D"/>
                </a:solidFill>
                <a:latin typeface="+mj-lt"/>
                <a:ea typeface="Comfortaa Bold" pitchFamily="34" charset="-122"/>
                <a:cs typeface="Comfortaa Bold" pitchFamily="34" charset="-120"/>
              </a:rPr>
              <a:t>Cơ chế Lỗi:</a:t>
            </a:r>
            <a:endParaRPr lang="en-US" sz="2000" dirty="0">
              <a:latin typeface="+mj-lt"/>
            </a:endParaRPr>
          </a:p>
        </p:txBody>
      </p:sp>
      <p:sp>
        <p:nvSpPr>
          <p:cNvPr id="5" name="Text 3"/>
          <p:cNvSpPr/>
          <p:nvPr/>
        </p:nvSpPr>
        <p:spPr>
          <a:xfrm>
            <a:off x="767834" y="2612529"/>
            <a:ext cx="13094732" cy="629364"/>
          </a:xfrm>
          <a:prstGeom prst="rect">
            <a:avLst/>
          </a:prstGeom>
          <a:noFill/>
          <a:ln/>
        </p:spPr>
        <p:txBody>
          <a:bodyPr wrap="squar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Tình huống xảy ra khi các thành phần metadata cốt lõi của NTFS (như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a:t>
            </a:r>
            <a:r>
              <a:rPr lang="en-US" i="1" dirty="0">
                <a:solidFill>
                  <a:srgbClr val="D7D4CC"/>
                </a:solidFill>
                <a:ea typeface="Raleway Medium" pitchFamily="34" charset="-122"/>
                <a:cs typeface="Raleway Medium" pitchFamily="34" charset="-120"/>
              </a:rPr>
              <a:t>MFTMirr</a:t>
            </a:r>
            <a:r>
              <a:rPr lang="en-US" dirty="0">
                <a:solidFill>
                  <a:srgbClr val="D7D4CC"/>
                </a:solidFill>
                <a:ea typeface="Raleway Medium" pitchFamily="34" charset="-122"/>
                <a:cs typeface="Raleway Medium" pitchFamily="34" charset="-120"/>
              </a:rPr>
              <a:t> hoặc </a:t>
            </a:r>
            <a:r>
              <a:rPr lang="en-US" i="1" dirty="0">
                <a:solidFill>
                  <a:srgbClr val="D7D4CC"/>
                </a:solidFill>
                <a:ea typeface="Raleway Medium" pitchFamily="34" charset="-122"/>
                <a:cs typeface="Raleway Medium" pitchFamily="34" charset="-120"/>
              </a:rPr>
              <a:t>Bitmap</a:t>
            </a:r>
            <a:r>
              <a:rPr lang="en-US" dirty="0">
                <a:solidFill>
                  <a:srgbClr val="D7D4CC"/>
                </a:solidFill>
                <a:ea typeface="Raleway Medium" pitchFamily="34" charset="-122"/>
                <a:cs typeface="Raleway Medium" pitchFamily="34" charset="-120"/>
              </a:rPr>
              <a:t>) bị hỏng logic, dẫn đến Volume không thể truy cập được hoặc bị mất cây thư mục.</a:t>
            </a:r>
            <a:endParaRPr lang="en-US" dirty="0"/>
          </a:p>
        </p:txBody>
      </p:sp>
      <p:sp>
        <p:nvSpPr>
          <p:cNvPr id="6" name="Text 4"/>
          <p:cNvSpPr/>
          <p:nvPr/>
        </p:nvSpPr>
        <p:spPr>
          <a:xfrm>
            <a:off x="767834" y="3529786"/>
            <a:ext cx="3542228" cy="319921"/>
          </a:xfrm>
          <a:prstGeom prst="rect">
            <a:avLst/>
          </a:prstGeom>
          <a:noFill/>
          <a:ln/>
        </p:spPr>
        <p:txBody>
          <a:bodyPr wrap="none" lIns="0" tIns="0" rIns="0" bIns="0" rtlCol="0" anchor="t"/>
          <a:lstStyle/>
          <a:p>
            <a:pPr marL="0" indent="0" algn="just">
              <a:lnSpc>
                <a:spcPts val="2500"/>
              </a:lnSpc>
              <a:buNone/>
            </a:pPr>
            <a:r>
              <a:rPr lang="en-US" sz="2000" b="1" dirty="0">
                <a:solidFill>
                  <a:srgbClr val="FFE14D"/>
                </a:solidFill>
                <a:latin typeface="+mj-lt"/>
                <a:ea typeface="Comfortaa Bold" pitchFamily="34" charset="-122"/>
                <a:cs typeface="Comfortaa Bold" pitchFamily="34" charset="-120"/>
              </a:rPr>
              <a:t>Tình huống Format/Ghost:</a:t>
            </a:r>
            <a:endParaRPr lang="en-US" sz="2000" dirty="0">
              <a:latin typeface="+mj-lt"/>
            </a:endParaRPr>
          </a:p>
        </p:txBody>
      </p:sp>
      <p:sp>
        <p:nvSpPr>
          <p:cNvPr id="7" name="Text 5"/>
          <p:cNvSpPr/>
          <p:nvPr/>
        </p:nvSpPr>
        <p:spPr>
          <a:xfrm>
            <a:off x="767834" y="4137600"/>
            <a:ext cx="13094732" cy="614124"/>
          </a:xfrm>
          <a:prstGeom prst="rect">
            <a:avLst/>
          </a:prstGeom>
          <a:noFill/>
          <a:ln/>
        </p:spPr>
        <p:txBody>
          <a:bodyPr wrap="squar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Tình huống tất cả các bảng đều sai cùng một lúc thường xảy ra khi ổ đĩa bị Format hoặc Ghost (ghi đè một phần). Lúc này, thông tin mô tả về thuộc tính và nội dung file đã bị mất, việc phục hồi không thể được đảm bảo nếu không có may mắn.</a:t>
            </a:r>
            <a:endParaRPr lang="en-US" dirty="0"/>
          </a:p>
        </p:txBody>
      </p:sp>
      <p:sp>
        <p:nvSpPr>
          <p:cNvPr id="8" name="Text 6"/>
          <p:cNvSpPr/>
          <p:nvPr/>
        </p:nvSpPr>
        <p:spPr>
          <a:xfrm>
            <a:off x="767834" y="5039618"/>
            <a:ext cx="3984427" cy="319921"/>
          </a:xfrm>
          <a:prstGeom prst="rect">
            <a:avLst/>
          </a:prstGeom>
          <a:noFill/>
          <a:ln/>
        </p:spPr>
        <p:txBody>
          <a:bodyPr wrap="none" lIns="0" tIns="0" rIns="0" bIns="0" rtlCol="0" anchor="t"/>
          <a:lstStyle/>
          <a:p>
            <a:pPr marL="0" indent="0" algn="just">
              <a:lnSpc>
                <a:spcPts val="2500"/>
              </a:lnSpc>
              <a:buNone/>
            </a:pPr>
            <a:r>
              <a:rPr lang="en-US" sz="2000" b="1" dirty="0">
                <a:solidFill>
                  <a:srgbClr val="FFE14D"/>
                </a:solidFill>
                <a:latin typeface="+mj-lt"/>
                <a:ea typeface="Comfortaa Bold" pitchFamily="34" charset="-122"/>
                <a:cs typeface="Comfortaa Bold" pitchFamily="34" charset="-120"/>
              </a:rPr>
              <a:t>Giải pháp phục hồi cho NTFS:</a:t>
            </a:r>
            <a:endParaRPr lang="en-US" sz="2000" dirty="0">
              <a:latin typeface="+mj-lt"/>
            </a:endParaRPr>
          </a:p>
        </p:txBody>
      </p:sp>
      <p:sp>
        <p:nvSpPr>
          <p:cNvPr id="9" name="Text 7"/>
          <p:cNvSpPr/>
          <p:nvPr/>
        </p:nvSpPr>
        <p:spPr>
          <a:xfrm>
            <a:off x="767834" y="5647432"/>
            <a:ext cx="13094732" cy="322302"/>
          </a:xfrm>
          <a:prstGeom prst="rect">
            <a:avLst/>
          </a:prstGeom>
          <a:noFill/>
          <a:ln/>
        </p:spPr>
        <p:txBody>
          <a:bodyPr wrap="none" lIns="0" tIns="0" rIns="0" bIns="0" rtlCol="0" anchor="t"/>
          <a:lstStyle/>
          <a:p>
            <a:pPr marL="342900" indent="-342900" algn="just">
              <a:lnSpc>
                <a:spcPts val="2400"/>
              </a:lnSpc>
              <a:buSzPct val="100000"/>
              <a:buFont typeface="+mj-lt"/>
              <a:buAutoNum type="arabicPeriod"/>
            </a:pPr>
            <a:r>
              <a:rPr lang="en-US" b="1" dirty="0">
                <a:solidFill>
                  <a:srgbClr val="D7D4CC"/>
                </a:solidFill>
                <a:ea typeface="Raleway Medium" pitchFamily="34" charset="-122"/>
                <a:cs typeface="Raleway Medium" pitchFamily="34" charset="-120"/>
              </a:rPr>
              <a:t>Sử dụng bản sao:</a:t>
            </a:r>
            <a:r>
              <a:rPr lang="en-US" dirty="0">
                <a:solidFill>
                  <a:srgbClr val="D7D4CC"/>
                </a:solidFill>
                <a:ea typeface="Raleway Medium" pitchFamily="34" charset="-122"/>
                <a:cs typeface="Raleway Medium" pitchFamily="34" charset="-120"/>
              </a:rPr>
              <a:t> Nếu file record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bị mất trong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có thể tìm file record này trong </a:t>
            </a:r>
            <a:r>
              <a:rPr lang="en-US" i="1" dirty="0">
                <a:solidFill>
                  <a:srgbClr val="D7D4CC"/>
                </a:solidFill>
                <a:ea typeface="Raleway Medium" pitchFamily="34" charset="-122"/>
                <a:cs typeface="Raleway Medium" pitchFamily="34" charset="-120"/>
              </a:rPr>
              <a:t>MFTMirr</a:t>
            </a:r>
            <a:r>
              <a:rPr lang="en-US" dirty="0">
                <a:solidFill>
                  <a:srgbClr val="D7D4CC"/>
                </a:solidFill>
                <a:ea typeface="Raleway Medium" pitchFamily="34" charset="-122"/>
                <a:cs typeface="Raleway Medium" pitchFamily="34" charset="-120"/>
              </a:rPr>
              <a:t> (bản sao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đầu tiên).</a:t>
            </a:r>
            <a:endParaRPr lang="en-US" dirty="0"/>
          </a:p>
        </p:txBody>
      </p:sp>
      <p:sp>
        <p:nvSpPr>
          <p:cNvPr id="10" name="Text 8"/>
          <p:cNvSpPr/>
          <p:nvPr/>
        </p:nvSpPr>
        <p:spPr>
          <a:xfrm>
            <a:off x="767834" y="6036885"/>
            <a:ext cx="13094732" cy="322302"/>
          </a:xfrm>
          <a:prstGeom prst="rect">
            <a:avLst/>
          </a:prstGeom>
          <a:noFill/>
          <a:ln/>
        </p:spPr>
        <p:txBody>
          <a:bodyPr wrap="none" lIns="0" tIns="0" rIns="0" bIns="0" rtlCol="0" anchor="t"/>
          <a:lstStyle/>
          <a:p>
            <a:pPr marL="342900" indent="-342900" algn="just">
              <a:lnSpc>
                <a:spcPts val="2400"/>
              </a:lnSpc>
              <a:buSzPct val="100000"/>
              <a:buFont typeface="+mj-lt"/>
              <a:buAutoNum type="arabicPeriod" startAt="2"/>
            </a:pPr>
            <a:r>
              <a:rPr lang="en-US" dirty="0">
                <a:solidFill>
                  <a:srgbClr val="D7D4CC"/>
                </a:solidFill>
                <a:ea typeface="Raleway Medium" pitchFamily="34" charset="-122"/>
                <a:cs typeface="Raleway Medium" pitchFamily="34" charset="-120"/>
              </a:rPr>
              <a:t>Sử dụng </a:t>
            </a:r>
            <a:r>
              <a:rPr lang="en-US" b="1" i="1" dirty="0">
                <a:solidFill>
                  <a:srgbClr val="D7D4CC"/>
                </a:solidFill>
                <a:ea typeface="Raleway Medium" pitchFamily="34" charset="-122"/>
                <a:cs typeface="Raleway Medium" pitchFamily="34" charset="-120"/>
              </a:rPr>
              <a:t>LogFile</a:t>
            </a:r>
            <a:r>
              <a:rPr lang="en-US" dirty="0">
                <a:solidFill>
                  <a:srgbClr val="D7D4CC"/>
                </a:solidFill>
                <a:ea typeface="Raleway Medium" pitchFamily="34" charset="-122"/>
                <a:cs typeface="Raleway Medium" pitchFamily="34" charset="-120"/>
              </a:rPr>
              <a:t>: Sử dụng </a:t>
            </a:r>
            <a:r>
              <a:rPr lang="en-US" i="1" dirty="0">
                <a:solidFill>
                  <a:srgbClr val="D7D4CC"/>
                </a:solidFill>
                <a:ea typeface="Raleway Medium" pitchFamily="34" charset="-122"/>
                <a:cs typeface="Raleway Medium" pitchFamily="34" charset="-120"/>
              </a:rPr>
              <a:t>LogFile</a:t>
            </a:r>
            <a:r>
              <a:rPr lang="en-US" dirty="0">
                <a:solidFill>
                  <a:srgbClr val="D7D4CC"/>
                </a:solidFill>
                <a:ea typeface="Raleway Medium" pitchFamily="34" charset="-122"/>
                <a:cs typeface="Raleway Medium" pitchFamily="34" charset="-120"/>
              </a:rPr>
              <a:t> (file nhật ký) để hoàn tác các giao dịch cuối cùng và khôi phục tính nhất quán của file system.</a:t>
            </a:r>
            <a:endParaRPr lang="en-US" dirty="0"/>
          </a:p>
        </p:txBody>
      </p:sp>
      <p:sp>
        <p:nvSpPr>
          <p:cNvPr id="11" name="Text 9"/>
          <p:cNvSpPr/>
          <p:nvPr/>
        </p:nvSpPr>
        <p:spPr>
          <a:xfrm>
            <a:off x="767834" y="6426339"/>
            <a:ext cx="13094732" cy="322302"/>
          </a:xfrm>
          <a:prstGeom prst="rect">
            <a:avLst/>
          </a:prstGeom>
          <a:noFill/>
          <a:ln/>
        </p:spPr>
        <p:txBody>
          <a:bodyPr wrap="none" lIns="0" tIns="0" rIns="0" bIns="0" rtlCol="0" anchor="t"/>
          <a:lstStyle/>
          <a:p>
            <a:pPr marL="342900" indent="-342900" algn="just">
              <a:lnSpc>
                <a:spcPts val="2400"/>
              </a:lnSpc>
              <a:buSzPct val="100000"/>
              <a:buFont typeface="+mj-lt"/>
              <a:buAutoNum type="arabicPeriod" startAt="3"/>
            </a:pPr>
            <a:r>
              <a:rPr lang="en-US" dirty="0">
                <a:solidFill>
                  <a:srgbClr val="D7D4CC"/>
                </a:solidFill>
                <a:ea typeface="Raleway Medium" pitchFamily="34" charset="-122"/>
                <a:cs typeface="Raleway Medium" pitchFamily="34" charset="-120"/>
              </a:rPr>
              <a:t>Quét </a:t>
            </a:r>
            <a:r>
              <a:rPr lang="en-US" b="1"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Khi vị trí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không còn khả dụng (do VBR bị hỏng), nó phải được quét trên mỗi cluster của Volume để tìm các record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hợp lệ.</a:t>
            </a:r>
            <a:endParaRPr lang="en-US" dirty="0"/>
          </a:p>
        </p:txBody>
      </p:sp>
      <p:sp>
        <p:nvSpPr>
          <p:cNvPr id="12" name="Text 10"/>
          <p:cNvSpPr/>
          <p:nvPr/>
        </p:nvSpPr>
        <p:spPr>
          <a:xfrm>
            <a:off x="767834" y="6815792"/>
            <a:ext cx="13094732" cy="307062"/>
          </a:xfrm>
          <a:prstGeom prst="rect">
            <a:avLst/>
          </a:prstGeom>
          <a:noFill/>
          <a:ln/>
        </p:spPr>
        <p:txBody>
          <a:bodyPr wrap="none" lIns="0" tIns="0" rIns="0" bIns="0" rtlCol="0" anchor="t"/>
          <a:lstStyle/>
          <a:p>
            <a:pPr marL="342900" indent="-342900" algn="just">
              <a:lnSpc>
                <a:spcPts val="2400"/>
              </a:lnSpc>
              <a:buSzPct val="100000"/>
              <a:buFont typeface="+mj-lt"/>
              <a:buAutoNum type="arabicPeriod" startAt="4"/>
            </a:pPr>
            <a:r>
              <a:rPr lang="en-US" b="1" dirty="0">
                <a:solidFill>
                  <a:srgbClr val="D7D4CC"/>
                </a:solidFill>
                <a:ea typeface="Raleway Medium" pitchFamily="34" charset="-122"/>
                <a:cs typeface="Raleway Medium" pitchFamily="34" charset="-120"/>
              </a:rPr>
              <a:t>Khôi phục từ Image:</a:t>
            </a:r>
            <a:r>
              <a:rPr lang="en-US" dirty="0">
                <a:solidFill>
                  <a:srgbClr val="D7D4CC"/>
                </a:solidFill>
                <a:ea typeface="Raleway Medium" pitchFamily="34" charset="-122"/>
                <a:cs typeface="Raleway Medium" pitchFamily="34" charset="-120"/>
              </a:rPr>
              <a:t> Khi ổ đĩa ở trạng thái hỏng nặng, hãy tạo một image của Volume càng sớm càng tốt để thực hiện phục hồi trên image đó.</a:t>
            </a:r>
            <a:endParaRPr lang="en-US" dirty="0"/>
          </a:p>
        </p:txBody>
      </p:sp>
      <p:sp>
        <p:nvSpPr>
          <p:cNvPr id="13" name="Rectangle 12">
            <a:extLst>
              <a:ext uri="{FF2B5EF4-FFF2-40B4-BE49-F238E27FC236}">
                <a16:creationId xmlns:a16="http://schemas.microsoft.com/office/drawing/2014/main" id="{98009AA3-17CB-3F68-744E-16A2ACBE5B1F}"/>
              </a:ext>
            </a:extLst>
          </p:cNvPr>
          <p:cNvSpPr/>
          <p:nvPr/>
        </p:nvSpPr>
        <p:spPr>
          <a:xfrm>
            <a:off x="12901961"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1056" y="583883"/>
            <a:ext cx="5036582" cy="577096"/>
          </a:xfrm>
          <a:prstGeom prst="rect">
            <a:avLst/>
          </a:prstGeom>
          <a:noFill/>
          <a:ln/>
        </p:spPr>
        <p:txBody>
          <a:bodyPr wrap="none" lIns="0" tIns="0" rIns="0" bIns="0" rtlCol="0" anchor="t"/>
          <a:lstStyle/>
          <a:p>
            <a:pPr marL="0" indent="0" algn="just">
              <a:lnSpc>
                <a:spcPts val="4500"/>
              </a:lnSpc>
              <a:buNone/>
            </a:pPr>
            <a:r>
              <a:rPr lang="en-US" sz="4000" b="1" dirty="0">
                <a:solidFill>
                  <a:srgbClr val="FFE14D"/>
                </a:solidFill>
                <a:latin typeface="+mj-lt"/>
                <a:ea typeface="Comfortaa Bold" pitchFamily="34" charset="-122"/>
                <a:cs typeface="Comfortaa Bold" pitchFamily="34" charset="-120"/>
              </a:rPr>
              <a:t>File/Thư Mục Đã Xóa</a:t>
            </a:r>
            <a:endParaRPr lang="en-US" sz="4000" dirty="0">
              <a:latin typeface="+mj-lt"/>
            </a:endParaRPr>
          </a:p>
        </p:txBody>
      </p:sp>
      <p:sp>
        <p:nvSpPr>
          <p:cNvPr id="3" name="Text 1"/>
          <p:cNvSpPr/>
          <p:nvPr/>
        </p:nvSpPr>
        <p:spPr>
          <a:xfrm>
            <a:off x="831056" y="1472565"/>
            <a:ext cx="12968288" cy="346234"/>
          </a:xfrm>
          <a:prstGeom prst="rect">
            <a:avLst/>
          </a:prstGeom>
          <a:noFill/>
          <a:ln/>
        </p:spPr>
        <p:txBody>
          <a:bodyPr wrap="none" lIns="0" tIns="0" rIns="0" bIns="0" rtlCol="0" anchor="t"/>
          <a:lstStyle/>
          <a:p>
            <a:pPr marL="0" indent="0" algn="just">
              <a:lnSpc>
                <a:spcPts val="2600"/>
              </a:lnSpc>
              <a:buNone/>
            </a:pPr>
            <a:r>
              <a:rPr lang="en-US" dirty="0">
                <a:solidFill>
                  <a:srgbClr val="D7D4CC"/>
                </a:solidFill>
                <a:ea typeface="Raleway Medium" pitchFamily="34" charset="-122"/>
                <a:cs typeface="Raleway Medium" pitchFamily="34" charset="-120"/>
              </a:rPr>
              <a:t>Phục hồi File/Thư mục bị xóa bằng cách khôi phục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record</a:t>
            </a:r>
            <a:endParaRPr lang="en-US" dirty="0"/>
          </a:p>
        </p:txBody>
      </p:sp>
      <p:sp>
        <p:nvSpPr>
          <p:cNvPr id="4" name="Text 2"/>
          <p:cNvSpPr/>
          <p:nvPr/>
        </p:nvSpPr>
        <p:spPr>
          <a:xfrm>
            <a:off x="831056" y="2130385"/>
            <a:ext cx="3183493" cy="346234"/>
          </a:xfrm>
          <a:prstGeom prst="rect">
            <a:avLst/>
          </a:prstGeom>
          <a:noFill/>
          <a:ln/>
        </p:spPr>
        <p:txBody>
          <a:bodyPr wrap="none" lIns="0" tIns="0" rIns="0" bIns="0" rtlCol="0" anchor="t"/>
          <a:lstStyle/>
          <a:p>
            <a:pPr marL="0" indent="0" algn="just">
              <a:lnSpc>
                <a:spcPts val="2700"/>
              </a:lnSpc>
              <a:buNone/>
            </a:pPr>
            <a:r>
              <a:rPr lang="en-US" sz="2400" b="1" dirty="0">
                <a:solidFill>
                  <a:srgbClr val="FFE14D"/>
                </a:solidFill>
                <a:latin typeface="+mj-lt"/>
                <a:ea typeface="Comfortaa Bold" pitchFamily="34" charset="-122"/>
                <a:cs typeface="Comfortaa Bold" pitchFamily="34" charset="-120"/>
              </a:rPr>
              <a:t>Cơ chế xóa trên NTFS:</a:t>
            </a:r>
            <a:endParaRPr lang="en-US" sz="2400" dirty="0">
              <a:latin typeface="+mj-lt"/>
            </a:endParaRPr>
          </a:p>
        </p:txBody>
      </p:sp>
      <p:sp>
        <p:nvSpPr>
          <p:cNvPr id="5" name="Text 3"/>
          <p:cNvSpPr/>
          <p:nvPr/>
        </p:nvSpPr>
        <p:spPr>
          <a:xfrm>
            <a:off x="831056" y="2788206"/>
            <a:ext cx="12968288" cy="678656"/>
          </a:xfrm>
          <a:prstGeom prst="rect">
            <a:avLst/>
          </a:prstGeom>
          <a:noFill/>
          <a:ln/>
        </p:spPr>
        <p:txBody>
          <a:bodyPr wrap="square" lIns="0" tIns="0" rIns="0" bIns="0" rtlCol="0" anchor="t"/>
          <a:lstStyle/>
          <a:p>
            <a:pPr marL="0" indent="0" algn="just">
              <a:lnSpc>
                <a:spcPts val="2600"/>
              </a:lnSpc>
              <a:buNone/>
            </a:pPr>
            <a:r>
              <a:rPr lang="en-US" dirty="0">
                <a:solidFill>
                  <a:srgbClr val="D7D4CC"/>
                </a:solidFill>
                <a:ea typeface="Raleway Medium" pitchFamily="34" charset="-122"/>
                <a:cs typeface="Raleway Medium" pitchFamily="34" charset="-120"/>
              </a:rPr>
              <a:t>Khi một file/thư mục bị xóa thông thường, hệ thống chỉ đánh dấu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record tương ứng là không sử dụng (</a:t>
            </a:r>
            <a:r>
              <a:rPr lang="en-US" i="1" dirty="0">
                <a:solidFill>
                  <a:srgbClr val="D7D4CC"/>
                </a:solidFill>
                <a:ea typeface="Raleway Medium" pitchFamily="34" charset="-122"/>
                <a:cs typeface="Raleway Medium" pitchFamily="34" charset="-120"/>
              </a:rPr>
              <a:t>un-used</a:t>
            </a:r>
            <a:r>
              <a:rPr lang="en-US" dirty="0">
                <a:solidFill>
                  <a:srgbClr val="D7D4CC"/>
                </a:solidFill>
                <a:ea typeface="Raleway Medium" pitchFamily="34" charset="-122"/>
                <a:cs typeface="Raleway Medium" pitchFamily="34" charset="-120"/>
              </a:rPr>
              <a:t>) bằng cách thay đổi một cờ (flag). Nội dung dữ liệu (Data Runs) vẫn còn nguyên vẹn trên đĩa cho đến khi bị ghi đè.</a:t>
            </a:r>
            <a:endParaRPr lang="en-US" dirty="0"/>
          </a:p>
        </p:txBody>
      </p:sp>
      <p:sp>
        <p:nvSpPr>
          <p:cNvPr id="6" name="Text 4"/>
          <p:cNvSpPr/>
          <p:nvPr/>
        </p:nvSpPr>
        <p:spPr>
          <a:xfrm>
            <a:off x="831056" y="3778448"/>
            <a:ext cx="5309592" cy="346234"/>
          </a:xfrm>
          <a:prstGeom prst="rect">
            <a:avLst/>
          </a:prstGeom>
          <a:noFill/>
          <a:ln/>
        </p:spPr>
        <p:txBody>
          <a:bodyPr wrap="none" lIns="0" tIns="0" rIns="0" bIns="0" rtlCol="0" anchor="t"/>
          <a:lstStyle/>
          <a:p>
            <a:pPr marL="0" indent="0" algn="just">
              <a:lnSpc>
                <a:spcPts val="2700"/>
              </a:lnSpc>
              <a:buNone/>
            </a:pPr>
            <a:r>
              <a:rPr lang="en-US" sz="2400" b="1" dirty="0">
                <a:solidFill>
                  <a:srgbClr val="FFE14D"/>
                </a:solidFill>
                <a:latin typeface="+mj-lt"/>
                <a:ea typeface="Comfortaa Bold" pitchFamily="34" charset="-122"/>
                <a:cs typeface="Comfortaa Bold" pitchFamily="34" charset="-120"/>
              </a:rPr>
              <a:t>Giải pháp phục hồi cấp độ hệ thống:</a:t>
            </a:r>
            <a:endParaRPr lang="en-US" sz="2400" dirty="0">
              <a:latin typeface="+mj-lt"/>
            </a:endParaRPr>
          </a:p>
        </p:txBody>
      </p:sp>
      <p:sp>
        <p:nvSpPr>
          <p:cNvPr id="7" name="Text 5"/>
          <p:cNvSpPr/>
          <p:nvPr/>
        </p:nvSpPr>
        <p:spPr>
          <a:xfrm>
            <a:off x="831056" y="4436269"/>
            <a:ext cx="12968288" cy="332423"/>
          </a:xfrm>
          <a:prstGeom prst="rect">
            <a:avLst/>
          </a:prstGeom>
          <a:noFill/>
          <a:ln/>
        </p:spPr>
        <p:txBody>
          <a:bodyPr wrap="none" lIns="0" tIns="0" rIns="0" bIns="0" rtlCol="0" anchor="t"/>
          <a:lstStyle/>
          <a:p>
            <a:pPr marL="342900" indent="-342900" algn="just">
              <a:lnSpc>
                <a:spcPts val="2600"/>
              </a:lnSpc>
              <a:buSzPct val="100000"/>
              <a:buChar char="•"/>
            </a:pPr>
            <a:r>
              <a:rPr lang="en-US" dirty="0">
                <a:solidFill>
                  <a:srgbClr val="D7D4CC"/>
                </a:solidFill>
                <a:ea typeface="Raleway Medium" pitchFamily="34" charset="-122"/>
                <a:cs typeface="Raleway Medium" pitchFamily="34" charset="-120"/>
              </a:rPr>
              <a:t>Kiểm tra Thùng rác (Recycle Bin) trước tiên</a:t>
            </a:r>
            <a:endParaRPr lang="en-US" dirty="0"/>
          </a:p>
        </p:txBody>
      </p:sp>
      <p:sp>
        <p:nvSpPr>
          <p:cNvPr id="8" name="Text 6"/>
          <p:cNvSpPr/>
          <p:nvPr/>
        </p:nvSpPr>
        <p:spPr>
          <a:xfrm>
            <a:off x="831056" y="4841319"/>
            <a:ext cx="12968288" cy="332423"/>
          </a:xfrm>
          <a:prstGeom prst="rect">
            <a:avLst/>
          </a:prstGeom>
          <a:noFill/>
          <a:ln/>
        </p:spPr>
        <p:txBody>
          <a:bodyPr wrap="none" lIns="0" tIns="0" rIns="0" bIns="0" rtlCol="0" anchor="t"/>
          <a:lstStyle/>
          <a:p>
            <a:pPr marL="342900" indent="-342900" algn="just">
              <a:lnSpc>
                <a:spcPts val="2600"/>
              </a:lnSpc>
              <a:buSzPct val="100000"/>
              <a:buChar char="•"/>
            </a:pPr>
            <a:r>
              <a:rPr lang="en-US" dirty="0">
                <a:solidFill>
                  <a:srgbClr val="D7D4CC"/>
                </a:solidFill>
                <a:ea typeface="Raleway Medium" pitchFamily="34" charset="-122"/>
                <a:cs typeface="Raleway Medium" pitchFamily="34" charset="-120"/>
              </a:rPr>
              <a:t>Kiểm tra dịch vụ Lưu trữ Đám mây (Dropbox, OneDrive, Google Drive) nếu dữ liệu được đồng bộ hóa</a:t>
            </a:r>
            <a:endParaRPr lang="en-US" dirty="0"/>
          </a:p>
        </p:txBody>
      </p:sp>
      <p:sp>
        <p:nvSpPr>
          <p:cNvPr id="9" name="Text 7"/>
          <p:cNvSpPr/>
          <p:nvPr/>
        </p:nvSpPr>
        <p:spPr>
          <a:xfrm>
            <a:off x="831056" y="5485328"/>
            <a:ext cx="5179338" cy="346234"/>
          </a:xfrm>
          <a:prstGeom prst="rect">
            <a:avLst/>
          </a:prstGeom>
          <a:noFill/>
          <a:ln/>
        </p:spPr>
        <p:txBody>
          <a:bodyPr wrap="none" lIns="0" tIns="0" rIns="0" bIns="0" rtlCol="0" anchor="t"/>
          <a:lstStyle/>
          <a:p>
            <a:pPr marL="0" indent="0" algn="just">
              <a:lnSpc>
                <a:spcPts val="2700"/>
              </a:lnSpc>
              <a:buNone/>
            </a:pPr>
            <a:r>
              <a:rPr lang="en-US" sz="2400" b="1" dirty="0">
                <a:solidFill>
                  <a:srgbClr val="FFE14D"/>
                </a:solidFill>
                <a:latin typeface="+mj-lt"/>
                <a:ea typeface="Comfortaa Bold" pitchFamily="34" charset="-122"/>
                <a:cs typeface="Comfortaa Bold" pitchFamily="34" charset="-120"/>
              </a:rPr>
              <a:t>Giải pháp phục hồi cấp độ kỹ thuật:</a:t>
            </a:r>
            <a:endParaRPr lang="en-US" sz="2400" dirty="0">
              <a:latin typeface="+mj-lt"/>
            </a:endParaRPr>
          </a:p>
        </p:txBody>
      </p:sp>
      <p:sp>
        <p:nvSpPr>
          <p:cNvPr id="10" name="Text 8"/>
          <p:cNvSpPr/>
          <p:nvPr/>
        </p:nvSpPr>
        <p:spPr>
          <a:xfrm>
            <a:off x="831056" y="6143149"/>
            <a:ext cx="12968288" cy="346234"/>
          </a:xfrm>
          <a:prstGeom prst="rect">
            <a:avLst/>
          </a:prstGeom>
          <a:noFill/>
          <a:ln/>
        </p:spPr>
        <p:txBody>
          <a:bodyPr wrap="none" lIns="0" tIns="0" rIns="0" bIns="0" rtlCol="0" anchor="t"/>
          <a:lstStyle/>
          <a:p>
            <a:pPr marL="342900" indent="-342900" algn="just">
              <a:lnSpc>
                <a:spcPts val="2600"/>
              </a:lnSpc>
              <a:buSzPct val="100000"/>
              <a:buFont typeface="+mj-lt"/>
              <a:buAutoNum type="arabicPeriod"/>
            </a:pPr>
            <a:r>
              <a:rPr lang="en-US" dirty="0">
                <a:solidFill>
                  <a:srgbClr val="D7D4CC"/>
                </a:solidFill>
                <a:ea typeface="Raleway Medium" pitchFamily="34" charset="-122"/>
                <a:cs typeface="Raleway Medium" pitchFamily="34" charset="-120"/>
              </a:rPr>
              <a:t>Sử dụng công cụ để tìm các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record đã bị đánh dấu là </a:t>
            </a:r>
            <a:r>
              <a:rPr lang="en-US" i="1" dirty="0">
                <a:solidFill>
                  <a:srgbClr val="D7D4CC"/>
                </a:solidFill>
                <a:ea typeface="Raleway Medium" pitchFamily="34" charset="-122"/>
                <a:cs typeface="Raleway Medium" pitchFamily="34" charset="-120"/>
              </a:rPr>
              <a:t>un-used</a:t>
            </a:r>
            <a:r>
              <a:rPr lang="en-US" dirty="0">
                <a:solidFill>
                  <a:srgbClr val="D7D4CC"/>
                </a:solidFill>
                <a:ea typeface="Raleway Medium" pitchFamily="34" charset="-122"/>
                <a:cs typeface="Raleway Medium" pitchFamily="34" charset="-120"/>
              </a:rPr>
              <a:t> nhưng chưa bị ghi đè</a:t>
            </a:r>
            <a:endParaRPr lang="en-US" dirty="0"/>
          </a:p>
        </p:txBody>
      </p:sp>
      <p:sp>
        <p:nvSpPr>
          <p:cNvPr id="11" name="Text 9"/>
          <p:cNvSpPr/>
          <p:nvPr/>
        </p:nvSpPr>
        <p:spPr>
          <a:xfrm>
            <a:off x="831056" y="6562011"/>
            <a:ext cx="12968288" cy="678656"/>
          </a:xfrm>
          <a:prstGeom prst="rect">
            <a:avLst/>
          </a:prstGeom>
          <a:noFill/>
          <a:ln/>
        </p:spPr>
        <p:txBody>
          <a:bodyPr wrap="square" lIns="0" tIns="0" rIns="0" bIns="0" rtlCol="0" anchor="t"/>
          <a:lstStyle/>
          <a:p>
            <a:pPr marL="342900" indent="-342900" algn="just">
              <a:lnSpc>
                <a:spcPts val="2600"/>
              </a:lnSpc>
              <a:buSzPct val="100000"/>
              <a:buFont typeface="+mj-lt"/>
              <a:buAutoNum type="arabicPeriod" startAt="2"/>
            </a:pPr>
            <a:r>
              <a:rPr lang="en-US" dirty="0">
                <a:solidFill>
                  <a:srgbClr val="D7D4CC"/>
                </a:solidFill>
                <a:ea typeface="Raleway Medium" pitchFamily="34" charset="-122"/>
                <a:cs typeface="Raleway Medium" pitchFamily="34" charset="-120"/>
              </a:rPr>
              <a:t>Từ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record, xác định thuộc tính dữ liệu (Data Attribute) chứa các Data Runs (dãy cluster vật lý) để xác định vị trí và kích thước của file</a:t>
            </a:r>
            <a:endParaRPr lang="en-US" dirty="0"/>
          </a:p>
        </p:txBody>
      </p:sp>
      <p:sp>
        <p:nvSpPr>
          <p:cNvPr id="12" name="Text 10"/>
          <p:cNvSpPr/>
          <p:nvPr/>
        </p:nvSpPr>
        <p:spPr>
          <a:xfrm>
            <a:off x="831056" y="7313295"/>
            <a:ext cx="12968288" cy="332423"/>
          </a:xfrm>
          <a:prstGeom prst="rect">
            <a:avLst/>
          </a:prstGeom>
          <a:noFill/>
          <a:ln/>
        </p:spPr>
        <p:txBody>
          <a:bodyPr wrap="none" lIns="0" tIns="0" rIns="0" bIns="0" rtlCol="0" anchor="t"/>
          <a:lstStyle/>
          <a:p>
            <a:pPr marL="342900" indent="-342900" algn="just">
              <a:lnSpc>
                <a:spcPts val="2600"/>
              </a:lnSpc>
              <a:buSzPct val="100000"/>
              <a:buFont typeface="+mj-lt"/>
              <a:buAutoNum type="arabicPeriod" startAt="3"/>
            </a:pPr>
            <a:r>
              <a:rPr lang="en-US" dirty="0">
                <a:solidFill>
                  <a:srgbClr val="D7D4CC"/>
                </a:solidFill>
                <a:ea typeface="Raleway Medium" pitchFamily="34" charset="-122"/>
                <a:cs typeface="Raleway Medium" pitchFamily="34" charset="-120"/>
              </a:rPr>
              <a:t>Nếu Data Runs vẫn trỏ đến các cluster chưa bị ghi đè, file có thể được phục hồi hoàn toàn</a:t>
            </a:r>
            <a:endParaRPr lang="en-US" dirty="0"/>
          </a:p>
        </p:txBody>
      </p:sp>
      <p:sp>
        <p:nvSpPr>
          <p:cNvPr id="13" name="Rectangle 12">
            <a:extLst>
              <a:ext uri="{FF2B5EF4-FFF2-40B4-BE49-F238E27FC236}">
                <a16:creationId xmlns:a16="http://schemas.microsoft.com/office/drawing/2014/main" id="{7E8552FF-B5D0-A0DD-2737-80C47B58FC79}"/>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42593" y="533281"/>
            <a:ext cx="11975783" cy="515779"/>
          </a:xfrm>
          <a:prstGeom prst="rect">
            <a:avLst/>
          </a:prstGeom>
          <a:noFill/>
          <a:ln/>
        </p:spPr>
        <p:txBody>
          <a:bodyPr wrap="none" lIns="0" tIns="0" rIns="0" bIns="0" rtlCol="0" anchor="t"/>
          <a:lstStyle/>
          <a:p>
            <a:pPr marL="0" indent="0" algn="just">
              <a:lnSpc>
                <a:spcPts val="4050"/>
              </a:lnSpc>
              <a:buNone/>
            </a:pPr>
            <a:r>
              <a:rPr lang="en-US" sz="4000" b="1" dirty="0">
                <a:solidFill>
                  <a:srgbClr val="FFE14D"/>
                </a:solidFill>
                <a:latin typeface="+mj-lt"/>
                <a:ea typeface="Comfortaa Bold" pitchFamily="34" charset="-122"/>
                <a:cs typeface="Comfortaa Bold" pitchFamily="34" charset="-120"/>
              </a:rPr>
              <a:t>Dữ Liệu Mất Mô Tả (Format/Raw Recovery - File Carving)</a:t>
            </a:r>
            <a:endParaRPr lang="en-US" sz="4000" dirty="0">
              <a:latin typeface="+mj-lt"/>
            </a:endParaRPr>
          </a:p>
        </p:txBody>
      </p:sp>
      <p:sp>
        <p:nvSpPr>
          <p:cNvPr id="3" name="Text 1"/>
          <p:cNvSpPr/>
          <p:nvPr/>
        </p:nvSpPr>
        <p:spPr>
          <a:xfrm>
            <a:off x="742593" y="1327547"/>
            <a:ext cx="13145214" cy="297537"/>
          </a:xfrm>
          <a:prstGeom prst="rect">
            <a:avLst/>
          </a:prstGeom>
          <a:noFill/>
          <a:ln/>
        </p:spPr>
        <p:txBody>
          <a:bodyPr wrap="none" lIns="0" tIns="0" rIns="0" bIns="0" rtlCol="0" anchor="t"/>
          <a:lstStyle/>
          <a:p>
            <a:pPr marL="0" indent="0" algn="just">
              <a:lnSpc>
                <a:spcPts val="2300"/>
              </a:lnSpc>
              <a:buNone/>
            </a:pPr>
            <a:r>
              <a:rPr lang="en-US" dirty="0">
                <a:solidFill>
                  <a:srgbClr val="D7D4CC"/>
                </a:solidFill>
                <a:ea typeface="Raleway Medium" pitchFamily="34" charset="-122"/>
                <a:cs typeface="Raleway Medium" pitchFamily="34" charset="-120"/>
              </a:rPr>
              <a:t>Khôi phục dữ liệu khi Metadata (ví dụ: </a:t>
            </a:r>
            <a:r>
              <a:rPr lang="en-US" i="1" dirty="0">
                <a:solidFill>
                  <a:srgbClr val="D7D4CC"/>
                </a:solidFill>
                <a:ea typeface="Raleway Medium" pitchFamily="34" charset="-122"/>
                <a:cs typeface="Raleway Medium" pitchFamily="34" charset="-120"/>
              </a:rPr>
              <a:t>MFT</a:t>
            </a:r>
            <a:r>
              <a:rPr lang="en-US" dirty="0">
                <a:solidFill>
                  <a:srgbClr val="D7D4CC"/>
                </a:solidFill>
                <a:ea typeface="Raleway Medium" pitchFamily="34" charset="-122"/>
                <a:cs typeface="Raleway Medium" pitchFamily="34" charset="-120"/>
              </a:rPr>
              <a:t> record) đã bị mất hoàn toàn hoặc ghi đè (ví dụ: Format nhanh).</a:t>
            </a:r>
            <a:endParaRPr lang="en-US" dirty="0"/>
          </a:p>
        </p:txBody>
      </p:sp>
      <p:sp>
        <p:nvSpPr>
          <p:cNvPr id="4" name="Text 2"/>
          <p:cNvSpPr/>
          <p:nvPr/>
        </p:nvSpPr>
        <p:spPr>
          <a:xfrm>
            <a:off x="742593" y="1903571"/>
            <a:ext cx="2475667" cy="309324"/>
          </a:xfrm>
          <a:prstGeom prst="rect">
            <a:avLst/>
          </a:prstGeom>
          <a:noFill/>
          <a:ln/>
        </p:spPr>
        <p:txBody>
          <a:bodyPr wrap="none" lIns="0" tIns="0" rIns="0" bIns="0" rtlCol="0" anchor="t"/>
          <a:lstStyle/>
          <a:p>
            <a:pPr marL="0" indent="0" algn="just">
              <a:lnSpc>
                <a:spcPts val="2400"/>
              </a:lnSpc>
              <a:buNone/>
            </a:pPr>
            <a:r>
              <a:rPr lang="en-US" sz="2400" b="1" dirty="0">
                <a:solidFill>
                  <a:srgbClr val="FFE14D"/>
                </a:solidFill>
                <a:latin typeface="+mj-lt"/>
                <a:ea typeface="Comfortaa Bold" pitchFamily="34" charset="-122"/>
                <a:cs typeface="Comfortaa Bold" pitchFamily="34" charset="-120"/>
              </a:rPr>
              <a:t>Cơ chế</a:t>
            </a:r>
            <a:endParaRPr lang="en-US" sz="2400" dirty="0">
              <a:latin typeface="+mj-lt"/>
            </a:endParaRPr>
          </a:p>
        </p:txBody>
      </p:sp>
      <p:sp>
        <p:nvSpPr>
          <p:cNvPr id="5" name="Text 3"/>
          <p:cNvSpPr/>
          <p:nvPr/>
        </p:nvSpPr>
        <p:spPr>
          <a:xfrm>
            <a:off x="742593" y="2491383"/>
            <a:ext cx="13145214" cy="593884"/>
          </a:xfrm>
          <a:prstGeom prst="rect">
            <a:avLst/>
          </a:prstGeom>
          <a:noFill/>
          <a:ln/>
        </p:spPr>
        <p:txBody>
          <a:bodyPr wrap="square" lIns="0" tIns="0" rIns="0" bIns="0" rtlCol="0" anchor="t"/>
          <a:lstStyle/>
          <a:p>
            <a:pPr marL="0" indent="0" algn="just">
              <a:lnSpc>
                <a:spcPts val="2300"/>
              </a:lnSpc>
              <a:buNone/>
            </a:pPr>
            <a:r>
              <a:rPr lang="en-US" dirty="0">
                <a:solidFill>
                  <a:srgbClr val="D7D4CC"/>
                </a:solidFill>
                <a:ea typeface="Raleway Medium" pitchFamily="34" charset="-122"/>
                <a:cs typeface="Raleway Medium" pitchFamily="34" charset="-120"/>
              </a:rPr>
              <a:t>Vì tên file và thuộc tính đã bị mất, ta phải xác định rõ định dạng file cần phục hồi và tìm kiếm dấu hiệu nhận diện đặc biệt (Magic Bytes/File Signature) của file đó.</a:t>
            </a:r>
            <a:endParaRPr lang="en-US" dirty="0"/>
          </a:p>
        </p:txBody>
      </p:sp>
      <p:sp>
        <p:nvSpPr>
          <p:cNvPr id="6" name="Text 4"/>
          <p:cNvSpPr/>
          <p:nvPr/>
        </p:nvSpPr>
        <p:spPr>
          <a:xfrm>
            <a:off x="742593" y="3363754"/>
            <a:ext cx="4947523" cy="309324"/>
          </a:xfrm>
          <a:prstGeom prst="rect">
            <a:avLst/>
          </a:prstGeom>
          <a:noFill/>
          <a:ln/>
        </p:spPr>
        <p:txBody>
          <a:bodyPr wrap="none" lIns="0" tIns="0" rIns="0" bIns="0" rtlCol="0" anchor="t"/>
          <a:lstStyle/>
          <a:p>
            <a:pPr marL="0" indent="0" algn="just">
              <a:lnSpc>
                <a:spcPts val="2400"/>
              </a:lnSpc>
              <a:buNone/>
            </a:pPr>
            <a:r>
              <a:rPr lang="en-US" sz="2400" b="1" dirty="0">
                <a:solidFill>
                  <a:srgbClr val="FFE14D"/>
                </a:solidFill>
                <a:latin typeface="+mj-lt"/>
                <a:ea typeface="Comfortaa Bold" pitchFamily="34" charset="-122"/>
                <a:cs typeface="Comfortaa Bold" pitchFamily="34" charset="-120"/>
              </a:rPr>
              <a:t>Giải pháp: File Carving (Khôi phục thô)</a:t>
            </a:r>
            <a:endParaRPr lang="en-US" sz="2400" dirty="0">
              <a:latin typeface="+mj-lt"/>
            </a:endParaRPr>
          </a:p>
        </p:txBody>
      </p:sp>
      <p:sp>
        <p:nvSpPr>
          <p:cNvPr id="7" name="Text 5"/>
          <p:cNvSpPr/>
          <p:nvPr/>
        </p:nvSpPr>
        <p:spPr>
          <a:xfrm>
            <a:off x="742593" y="3747254"/>
            <a:ext cx="2196108" cy="257889"/>
          </a:xfrm>
          <a:prstGeom prst="rect">
            <a:avLst/>
          </a:prstGeom>
          <a:noFill/>
          <a:ln/>
        </p:spPr>
        <p:txBody>
          <a:bodyPr wrap="none" lIns="0" tIns="0" rIns="0" bIns="0" rtlCol="0" anchor="t"/>
          <a:lstStyle/>
          <a:p>
            <a:pPr marL="0" indent="0" algn="just">
              <a:lnSpc>
                <a:spcPts val="2000"/>
              </a:lnSpc>
              <a:buNone/>
            </a:pPr>
            <a:r>
              <a:rPr lang="en-US" sz="2000" b="1" dirty="0">
                <a:solidFill>
                  <a:srgbClr val="FFE14D"/>
                </a:solidFill>
                <a:latin typeface="+mj-lt"/>
                <a:ea typeface="Comfortaa Bold" pitchFamily="34" charset="-122"/>
                <a:cs typeface="Comfortaa Bold" pitchFamily="34" charset="-120"/>
              </a:rPr>
              <a:t>Quét Sector/Cluster</a:t>
            </a:r>
            <a:endParaRPr lang="en-US" sz="2000" dirty="0">
              <a:latin typeface="+mj-lt"/>
            </a:endParaRPr>
          </a:p>
        </p:txBody>
      </p:sp>
      <p:sp>
        <p:nvSpPr>
          <p:cNvPr id="8" name="Text 6"/>
          <p:cNvSpPr/>
          <p:nvPr/>
        </p:nvSpPr>
        <p:spPr>
          <a:xfrm>
            <a:off x="742593" y="4283631"/>
            <a:ext cx="13145214" cy="594479"/>
          </a:xfrm>
          <a:prstGeom prst="rect">
            <a:avLst/>
          </a:prstGeom>
          <a:noFill/>
          <a:ln/>
        </p:spPr>
        <p:txBody>
          <a:bodyPr wrap="square" lIns="0" tIns="0" rIns="0" bIns="0" rtlCol="0" anchor="t"/>
          <a:lstStyle/>
          <a:p>
            <a:pPr marL="0" indent="0" algn="just">
              <a:lnSpc>
                <a:spcPts val="2300"/>
              </a:lnSpc>
              <a:buNone/>
            </a:pPr>
            <a:r>
              <a:rPr lang="en-US" dirty="0">
                <a:solidFill>
                  <a:srgbClr val="D7D4CC"/>
                </a:solidFill>
                <a:ea typeface="Raleway Medium" pitchFamily="34" charset="-122"/>
                <a:cs typeface="Raleway Medium" pitchFamily="34" charset="-120"/>
              </a:rPr>
              <a:t>Quét sector-by-sector hoặc cluster-by-cluster để tìm các chuỗi Magic Bytes (ví dụ: </a:t>
            </a:r>
            <a:r>
              <a:rPr lang="en-US" i="1" dirty="0">
                <a:solidFill>
                  <a:srgbClr val="D7D4CC"/>
                </a:solidFill>
                <a:ea typeface="Raleway Medium" pitchFamily="34" charset="-122"/>
                <a:cs typeface="Raleway Medium" pitchFamily="34" charset="-120"/>
              </a:rPr>
              <a:t>FF D8 FF E0</a:t>
            </a:r>
            <a:r>
              <a:rPr lang="en-US" dirty="0">
                <a:solidFill>
                  <a:srgbClr val="D7D4CC"/>
                </a:solidFill>
                <a:ea typeface="Raleway Medium" pitchFamily="34" charset="-122"/>
                <a:cs typeface="Raleway Medium" pitchFamily="34" charset="-120"/>
              </a:rPr>
              <a:t> cho JPEG, </a:t>
            </a:r>
            <a:r>
              <a:rPr lang="en-US" i="1" dirty="0">
                <a:solidFill>
                  <a:srgbClr val="D7D4CC"/>
                </a:solidFill>
                <a:ea typeface="Raleway Medium" pitchFamily="34" charset="-122"/>
                <a:cs typeface="Raleway Medium" pitchFamily="34" charset="-120"/>
              </a:rPr>
              <a:t>89 50 4E 47</a:t>
            </a:r>
            <a:r>
              <a:rPr lang="en-US" dirty="0">
                <a:solidFill>
                  <a:srgbClr val="D7D4CC"/>
                </a:solidFill>
                <a:ea typeface="Raleway Medium" pitchFamily="34" charset="-122"/>
                <a:cs typeface="Raleway Medium" pitchFamily="34" charset="-120"/>
              </a:rPr>
              <a:t> cho PNG, </a:t>
            </a:r>
            <a:r>
              <a:rPr lang="en-US" i="1" dirty="0">
                <a:solidFill>
                  <a:srgbClr val="D7D4CC"/>
                </a:solidFill>
                <a:ea typeface="Raleway Medium" pitchFamily="34" charset="-122"/>
                <a:cs typeface="Raleway Medium" pitchFamily="34" charset="-120"/>
              </a:rPr>
              <a:t>50 4B 03 04</a:t>
            </a:r>
            <a:r>
              <a:rPr lang="en-US" dirty="0">
                <a:solidFill>
                  <a:srgbClr val="D7D4CC"/>
                </a:solidFill>
                <a:ea typeface="Raleway Medium" pitchFamily="34" charset="-122"/>
                <a:cs typeface="Raleway Medium" pitchFamily="34" charset="-120"/>
              </a:rPr>
              <a:t> cho ZIP) để xác định điểm bắt đầu của một file.</a:t>
            </a:r>
            <a:endParaRPr lang="en-US" dirty="0"/>
          </a:p>
        </p:txBody>
      </p:sp>
      <p:sp>
        <p:nvSpPr>
          <p:cNvPr id="9" name="Text 7"/>
          <p:cNvSpPr/>
          <p:nvPr/>
        </p:nvSpPr>
        <p:spPr>
          <a:xfrm>
            <a:off x="742593" y="5156597"/>
            <a:ext cx="2062996" cy="257889"/>
          </a:xfrm>
          <a:prstGeom prst="rect">
            <a:avLst/>
          </a:prstGeom>
          <a:noFill/>
          <a:ln/>
        </p:spPr>
        <p:txBody>
          <a:bodyPr wrap="none" lIns="0" tIns="0" rIns="0" bIns="0" rtlCol="0" anchor="t"/>
          <a:lstStyle/>
          <a:p>
            <a:pPr marL="0" indent="0" algn="just">
              <a:lnSpc>
                <a:spcPts val="2000"/>
              </a:lnSpc>
              <a:buNone/>
            </a:pPr>
            <a:r>
              <a:rPr lang="en-US" sz="2000" b="1" dirty="0">
                <a:solidFill>
                  <a:srgbClr val="FFE14D"/>
                </a:solidFill>
                <a:latin typeface="+mj-lt"/>
                <a:ea typeface="Comfortaa Bold" pitchFamily="34" charset="-122"/>
                <a:cs typeface="Comfortaa Bold" pitchFamily="34" charset="-120"/>
              </a:rPr>
              <a:t>Trích xuất</a:t>
            </a:r>
            <a:endParaRPr lang="en-US" sz="2000" dirty="0">
              <a:latin typeface="+mj-lt"/>
            </a:endParaRPr>
          </a:p>
        </p:txBody>
      </p:sp>
      <p:sp>
        <p:nvSpPr>
          <p:cNvPr id="10" name="Text 8"/>
          <p:cNvSpPr/>
          <p:nvPr/>
        </p:nvSpPr>
        <p:spPr>
          <a:xfrm>
            <a:off x="742593" y="5692973"/>
            <a:ext cx="13145214" cy="594479"/>
          </a:xfrm>
          <a:prstGeom prst="rect">
            <a:avLst/>
          </a:prstGeom>
          <a:noFill/>
          <a:ln/>
        </p:spPr>
        <p:txBody>
          <a:bodyPr wrap="square" lIns="0" tIns="0" rIns="0" bIns="0" rtlCol="0" anchor="t"/>
          <a:lstStyle/>
          <a:p>
            <a:pPr marL="0" indent="0" algn="just">
              <a:lnSpc>
                <a:spcPts val="2300"/>
              </a:lnSpc>
              <a:buNone/>
            </a:pPr>
            <a:r>
              <a:rPr lang="en-US" dirty="0">
                <a:solidFill>
                  <a:srgbClr val="D7D4CC"/>
                </a:solidFill>
                <a:ea typeface="Raleway Medium" pitchFamily="34" charset="-122"/>
                <a:cs typeface="Raleway Medium" pitchFamily="34" charset="-120"/>
              </a:rPr>
              <a:t>Sau khi tìm thấy </a:t>
            </a:r>
            <a:r>
              <a:rPr lang="en-US" i="1" dirty="0">
                <a:solidFill>
                  <a:srgbClr val="D7D4CC"/>
                </a:solidFill>
                <a:ea typeface="Raleway Medium" pitchFamily="34" charset="-122"/>
                <a:cs typeface="Raleway Medium" pitchFamily="34" charset="-120"/>
              </a:rPr>
              <a:t>Magic</a:t>
            </a:r>
            <a:r>
              <a:rPr lang="en-US" dirty="0">
                <a:solidFill>
                  <a:srgbClr val="D7D4CC"/>
                </a:solidFill>
                <a:ea typeface="Raleway Medium" pitchFamily="34" charset="-122"/>
                <a:cs typeface="Raleway Medium" pitchFamily="34" charset="-120"/>
              </a:rPr>
              <a:t> </a:t>
            </a:r>
            <a:r>
              <a:rPr lang="en-US" i="1" dirty="0">
                <a:solidFill>
                  <a:srgbClr val="D7D4CC"/>
                </a:solidFill>
                <a:ea typeface="Raleway Medium" pitchFamily="34" charset="-122"/>
                <a:cs typeface="Raleway Medium" pitchFamily="34" charset="-120"/>
              </a:rPr>
              <a:t>Bytes</a:t>
            </a:r>
            <a:r>
              <a:rPr lang="en-US" dirty="0">
                <a:solidFill>
                  <a:srgbClr val="D7D4CC"/>
                </a:solidFill>
                <a:ea typeface="Raleway Medium" pitchFamily="34" charset="-122"/>
                <a:cs typeface="Raleway Medium" pitchFamily="34" charset="-120"/>
              </a:rPr>
              <a:t>, thuật toán sẽ cố gắng xác định kích thước và đọc nội dung tiếp theo cho đến khi tìm thấy dấu hiệu kết thúc file hoặc kích thước tối đa hợp lý.</a:t>
            </a:r>
            <a:endParaRPr lang="en-US" dirty="0"/>
          </a:p>
        </p:txBody>
      </p:sp>
      <p:sp>
        <p:nvSpPr>
          <p:cNvPr id="11" name="Text 9"/>
          <p:cNvSpPr/>
          <p:nvPr/>
        </p:nvSpPr>
        <p:spPr>
          <a:xfrm>
            <a:off x="742593" y="6565940"/>
            <a:ext cx="2062996" cy="257889"/>
          </a:xfrm>
          <a:prstGeom prst="rect">
            <a:avLst/>
          </a:prstGeom>
          <a:noFill/>
          <a:ln/>
        </p:spPr>
        <p:txBody>
          <a:bodyPr wrap="none" lIns="0" tIns="0" rIns="0" bIns="0" rtlCol="0" anchor="t"/>
          <a:lstStyle/>
          <a:p>
            <a:pPr marL="0" indent="0" algn="just">
              <a:lnSpc>
                <a:spcPts val="2000"/>
              </a:lnSpc>
              <a:buNone/>
            </a:pPr>
            <a:r>
              <a:rPr lang="en-US" sz="2000" b="1" dirty="0">
                <a:solidFill>
                  <a:srgbClr val="FFE14D"/>
                </a:solidFill>
                <a:latin typeface="+mj-lt"/>
                <a:ea typeface="Comfortaa Bold" pitchFamily="34" charset="-122"/>
                <a:cs typeface="Comfortaa Bold" pitchFamily="34" charset="-120"/>
              </a:rPr>
              <a:t>Phạm vi tìm kiếm</a:t>
            </a:r>
            <a:endParaRPr lang="en-US" sz="2000" dirty="0">
              <a:latin typeface="+mj-lt"/>
            </a:endParaRPr>
          </a:p>
        </p:txBody>
      </p:sp>
      <p:sp>
        <p:nvSpPr>
          <p:cNvPr id="12" name="Text 10"/>
          <p:cNvSpPr/>
          <p:nvPr/>
        </p:nvSpPr>
        <p:spPr>
          <a:xfrm>
            <a:off x="742593" y="7102316"/>
            <a:ext cx="13145214" cy="593884"/>
          </a:xfrm>
          <a:prstGeom prst="rect">
            <a:avLst/>
          </a:prstGeom>
          <a:noFill/>
          <a:ln/>
        </p:spPr>
        <p:txBody>
          <a:bodyPr wrap="square" lIns="0" tIns="0" rIns="0" bIns="0" rtlCol="0" anchor="t"/>
          <a:lstStyle/>
          <a:p>
            <a:pPr marL="0" indent="0" algn="just">
              <a:lnSpc>
                <a:spcPts val="2300"/>
              </a:lnSpc>
              <a:buNone/>
            </a:pPr>
            <a:r>
              <a:rPr lang="en-US" dirty="0">
                <a:solidFill>
                  <a:srgbClr val="D7D4CC"/>
                </a:solidFill>
                <a:ea typeface="Raleway Medium" pitchFamily="34" charset="-122"/>
                <a:cs typeface="Raleway Medium" pitchFamily="34" charset="-120"/>
              </a:rPr>
              <a:t>Việc tìm kiếm được thực hiện trên các khu vực cluster trống hoặc khu vực đã bị ghi đè của hệ thống file cũ, tùy thuộc vào trạng thái Volume (đã Format hay chưa).</a:t>
            </a:r>
            <a:endParaRPr lang="en-US" dirty="0"/>
          </a:p>
        </p:txBody>
      </p:sp>
      <p:sp>
        <p:nvSpPr>
          <p:cNvPr id="13" name="Rectangle 12">
            <a:extLst>
              <a:ext uri="{FF2B5EF4-FFF2-40B4-BE49-F238E27FC236}">
                <a16:creationId xmlns:a16="http://schemas.microsoft.com/office/drawing/2014/main" id="{703179AD-96E7-BA4C-AEA3-1557FF18FC11}"/>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81063" y="1919169"/>
            <a:ext cx="12868275" cy="1321594"/>
          </a:xfrm>
          <a:prstGeom prst="rect">
            <a:avLst/>
          </a:prstGeom>
          <a:noFill/>
          <a:ln/>
        </p:spPr>
        <p:txBody>
          <a:bodyPr wrap="square" lIns="0" tIns="0" rIns="0" bIns="0" rtlCol="0" anchor="t"/>
          <a:lstStyle/>
          <a:p>
            <a:pPr marL="0" indent="0" algn="ctr">
              <a:lnSpc>
                <a:spcPts val="9600"/>
              </a:lnSpc>
              <a:buNone/>
            </a:pPr>
            <a:r>
              <a:rPr lang="en-US" sz="8000" b="1" dirty="0">
                <a:solidFill>
                  <a:srgbClr val="FFE14D"/>
                </a:solidFill>
                <a:latin typeface="+mj-lt"/>
                <a:ea typeface="Comfortaa Bold" pitchFamily="34" charset="-122"/>
                <a:cs typeface="Comfortaa Bold" pitchFamily="34" charset="-120"/>
              </a:rPr>
              <a:t>Thank You For Your Watching!</a:t>
            </a:r>
            <a:endParaRPr lang="en-US" sz="8000" dirty="0">
              <a:latin typeface="+mj-lt"/>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3" y="4807148"/>
            <a:ext cx="660797" cy="660797"/>
          </a:xfrm>
          <a:prstGeom prst="rect">
            <a:avLst/>
          </a:prstGeom>
        </p:spPr>
      </p:pic>
      <p:sp>
        <p:nvSpPr>
          <p:cNvPr id="4" name="Text 1"/>
          <p:cNvSpPr/>
          <p:nvPr/>
        </p:nvSpPr>
        <p:spPr>
          <a:xfrm>
            <a:off x="1817131" y="4530798"/>
            <a:ext cx="11932206" cy="352425"/>
          </a:xfrm>
          <a:prstGeom prst="rect">
            <a:avLst/>
          </a:prstGeom>
          <a:noFill/>
          <a:ln/>
        </p:spPr>
        <p:txBody>
          <a:bodyPr wrap="none" lIns="0" tIns="0" rIns="0" bIns="0" rtlCol="0" anchor="t"/>
          <a:lstStyle/>
          <a:p>
            <a:pPr marL="0" indent="0" algn="ctr">
              <a:lnSpc>
                <a:spcPts val="2750"/>
              </a:lnSpc>
              <a:buNone/>
            </a:pPr>
            <a:r>
              <a:rPr lang="en-US" sz="2000" dirty="0">
                <a:solidFill>
                  <a:srgbClr val="D7D4CC"/>
                </a:solidFill>
                <a:ea typeface="Raleway Medium" pitchFamily="34" charset="-122"/>
                <a:cs typeface="Raleway Medium" pitchFamily="34" charset="-120"/>
              </a:rPr>
              <a:t>Cảm ơn các bạn đã theo dõi bài thuyết trình về Hệ Thống Tập Tin</a:t>
            </a:r>
            <a:endParaRPr lang="en-US" sz="2000" dirty="0"/>
          </a:p>
        </p:txBody>
      </p:sp>
      <p:sp>
        <p:nvSpPr>
          <p:cNvPr id="5" name="Text 2"/>
          <p:cNvSpPr/>
          <p:nvPr/>
        </p:nvSpPr>
        <p:spPr>
          <a:xfrm>
            <a:off x="1817131" y="5015382"/>
            <a:ext cx="11932206" cy="352425"/>
          </a:xfrm>
          <a:prstGeom prst="rect">
            <a:avLst/>
          </a:prstGeom>
          <a:noFill/>
          <a:ln/>
        </p:spPr>
        <p:txBody>
          <a:bodyPr wrap="none" lIns="0" tIns="0" rIns="0" bIns="0" rtlCol="0" anchor="t"/>
          <a:lstStyle/>
          <a:p>
            <a:pPr marL="0" indent="0" algn="ctr">
              <a:lnSpc>
                <a:spcPts val="2750"/>
              </a:lnSpc>
              <a:buNone/>
            </a:pPr>
            <a:r>
              <a:rPr lang="en-US" sz="2000" dirty="0">
                <a:solidFill>
                  <a:srgbClr val="D7D4CC"/>
                </a:solidFill>
                <a:ea typeface="Raleway Medium" pitchFamily="34" charset="-122"/>
                <a:cs typeface="Raleway Medium" pitchFamily="34" charset="-120"/>
              </a:rPr>
              <a:t>Hy vọng nội dung đã cung cấp kiến thức hữu ích về NTFS và kỹ thuật phục hồi dữ liệu</a:t>
            </a:r>
            <a:endParaRPr lang="en-US" sz="2000" dirty="0"/>
          </a:p>
        </p:txBody>
      </p:sp>
      <p:sp>
        <p:nvSpPr>
          <p:cNvPr id="6" name="Text 3"/>
          <p:cNvSpPr/>
          <p:nvPr/>
        </p:nvSpPr>
        <p:spPr>
          <a:xfrm>
            <a:off x="1817131" y="5499967"/>
            <a:ext cx="11932206" cy="352425"/>
          </a:xfrm>
          <a:prstGeom prst="rect">
            <a:avLst/>
          </a:prstGeom>
          <a:noFill/>
          <a:ln/>
        </p:spPr>
        <p:txBody>
          <a:bodyPr wrap="none" lIns="0" tIns="0" rIns="0" bIns="0" rtlCol="0" anchor="t"/>
          <a:lstStyle/>
          <a:p>
            <a:pPr marL="0" indent="0" algn="ctr">
              <a:lnSpc>
                <a:spcPts val="2750"/>
              </a:lnSpc>
              <a:buNone/>
            </a:pPr>
            <a:r>
              <a:rPr lang="en-US" sz="2000" dirty="0">
                <a:solidFill>
                  <a:srgbClr val="D7D4CC"/>
                </a:solidFill>
                <a:ea typeface="Raleway Medium" pitchFamily="34" charset="-122"/>
                <a:cs typeface="Raleway Medium" pitchFamily="34" charset="-120"/>
              </a:rPr>
              <a:t>Chúc các bạn học tập tốt!</a:t>
            </a:r>
            <a:endParaRPr lang="en-US" sz="2000" dirty="0"/>
          </a:p>
        </p:txBody>
      </p:sp>
      <p:sp>
        <p:nvSpPr>
          <p:cNvPr id="7" name="Rectangle 6">
            <a:extLst>
              <a:ext uri="{FF2B5EF4-FFF2-40B4-BE49-F238E27FC236}">
                <a16:creationId xmlns:a16="http://schemas.microsoft.com/office/drawing/2014/main" id="{C596CBD0-7EA7-4363-9E3A-339828981D7C}"/>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2627352"/>
            <a:ext cx="4895374" cy="611981"/>
          </a:xfrm>
          <a:prstGeom prst="rect">
            <a:avLst/>
          </a:prstGeom>
          <a:noFill/>
          <a:ln/>
        </p:spPr>
        <p:txBody>
          <a:bodyPr wrap="non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Thành Viên Nhóm</a:t>
            </a:r>
            <a:endParaRPr lang="en-US" sz="4000" dirty="0">
              <a:latin typeface="+mj-lt"/>
            </a:endParaRPr>
          </a:p>
        </p:txBody>
      </p:sp>
      <p:sp>
        <p:nvSpPr>
          <p:cNvPr id="3" name="Shape 1"/>
          <p:cNvSpPr/>
          <p:nvPr/>
        </p:nvSpPr>
        <p:spPr>
          <a:xfrm>
            <a:off x="881063" y="4010263"/>
            <a:ext cx="4142542" cy="1591985"/>
          </a:xfrm>
          <a:prstGeom prst="roundRect">
            <a:avLst>
              <a:gd name="adj" fmla="val 9190"/>
            </a:avLst>
          </a:prstGeom>
          <a:solidFill>
            <a:srgbClr val="27272B"/>
          </a:solidFill>
          <a:ln/>
        </p:spPr>
        <p:txBody>
          <a:bodyPr/>
          <a:lstStyle/>
          <a:p>
            <a:endParaRPr lang="en-US"/>
          </a:p>
        </p:txBody>
      </p:sp>
      <p:sp>
        <p:nvSpPr>
          <p:cNvPr id="4" name="Shape 2"/>
          <p:cNvSpPr/>
          <p:nvPr/>
        </p:nvSpPr>
        <p:spPr>
          <a:xfrm>
            <a:off x="881063" y="3979783"/>
            <a:ext cx="4142542" cy="121920"/>
          </a:xfrm>
          <a:prstGeom prst="roundRect">
            <a:avLst>
              <a:gd name="adj" fmla="val 271033"/>
            </a:avLst>
          </a:prstGeom>
          <a:solidFill>
            <a:srgbClr val="FFE14D"/>
          </a:solidFill>
          <a:ln/>
        </p:spPr>
        <p:txBody>
          <a:bodyPr/>
          <a:lstStyle/>
          <a:p>
            <a:endParaRPr lang="en-US"/>
          </a:p>
        </p:txBody>
      </p:sp>
      <p:sp>
        <p:nvSpPr>
          <p:cNvPr id="5" name="Shape 3"/>
          <p:cNvSpPr/>
          <p:nvPr/>
        </p:nvSpPr>
        <p:spPr>
          <a:xfrm>
            <a:off x="2621875" y="3679865"/>
            <a:ext cx="660797" cy="660797"/>
          </a:xfrm>
          <a:prstGeom prst="roundRect">
            <a:avLst>
              <a:gd name="adj" fmla="val 138378"/>
            </a:avLst>
          </a:prstGeom>
          <a:solidFill>
            <a:srgbClr val="FFE14D"/>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0114" y="3877985"/>
            <a:ext cx="264319" cy="264319"/>
          </a:xfrm>
          <a:prstGeom prst="rect">
            <a:avLst/>
          </a:prstGeom>
        </p:spPr>
      </p:pic>
      <p:sp>
        <p:nvSpPr>
          <p:cNvPr id="7" name="Text 4"/>
          <p:cNvSpPr/>
          <p:nvPr/>
        </p:nvSpPr>
        <p:spPr>
          <a:xfrm>
            <a:off x="1131808" y="4560927"/>
            <a:ext cx="2447687" cy="30599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ea typeface="ADLaM Display" panose="020F0502020204030204" pitchFamily="2" charset="0"/>
                <a:cs typeface="ADLaM Display" panose="020F0502020204030204" pitchFamily="2" charset="0"/>
              </a:rPr>
              <a:t>Mai Nhựt Huy</a:t>
            </a:r>
            <a:endParaRPr lang="en-US" sz="2400" dirty="0">
              <a:ea typeface="ADLaM Display" panose="020F0502020204030204" pitchFamily="2" charset="0"/>
              <a:cs typeface="ADLaM Display" panose="020F0502020204030204" pitchFamily="2" charset="0"/>
            </a:endParaRPr>
          </a:p>
        </p:txBody>
      </p:sp>
      <p:sp>
        <p:nvSpPr>
          <p:cNvPr id="8" name="Text 5"/>
          <p:cNvSpPr/>
          <p:nvPr/>
        </p:nvSpPr>
        <p:spPr>
          <a:xfrm>
            <a:off x="1131808" y="4999077"/>
            <a:ext cx="3641050" cy="352425"/>
          </a:xfrm>
          <a:prstGeom prst="rect">
            <a:avLst/>
          </a:prstGeom>
          <a:noFill/>
          <a:ln/>
        </p:spPr>
        <p:txBody>
          <a:bodyPr wrap="non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22120136</a:t>
            </a:r>
            <a:endParaRPr lang="en-US" sz="1700" dirty="0"/>
          </a:p>
        </p:txBody>
      </p:sp>
      <p:sp>
        <p:nvSpPr>
          <p:cNvPr id="9" name="Shape 6"/>
          <p:cNvSpPr/>
          <p:nvPr/>
        </p:nvSpPr>
        <p:spPr>
          <a:xfrm>
            <a:off x="5243870" y="4010263"/>
            <a:ext cx="4142542" cy="1591985"/>
          </a:xfrm>
          <a:prstGeom prst="roundRect">
            <a:avLst>
              <a:gd name="adj" fmla="val 9190"/>
            </a:avLst>
          </a:prstGeom>
          <a:solidFill>
            <a:srgbClr val="27272B"/>
          </a:solidFill>
          <a:ln/>
        </p:spPr>
        <p:txBody>
          <a:bodyPr/>
          <a:lstStyle/>
          <a:p>
            <a:endParaRPr lang="en-US"/>
          </a:p>
        </p:txBody>
      </p:sp>
      <p:sp>
        <p:nvSpPr>
          <p:cNvPr id="10" name="Shape 7"/>
          <p:cNvSpPr/>
          <p:nvPr/>
        </p:nvSpPr>
        <p:spPr>
          <a:xfrm>
            <a:off x="5243870" y="3979783"/>
            <a:ext cx="4142542" cy="121920"/>
          </a:xfrm>
          <a:prstGeom prst="roundRect">
            <a:avLst>
              <a:gd name="adj" fmla="val 271033"/>
            </a:avLst>
          </a:prstGeom>
          <a:solidFill>
            <a:srgbClr val="FFE14D"/>
          </a:solidFill>
          <a:ln/>
        </p:spPr>
        <p:txBody>
          <a:bodyPr/>
          <a:lstStyle/>
          <a:p>
            <a:endParaRPr lang="en-US"/>
          </a:p>
        </p:txBody>
      </p:sp>
      <p:sp>
        <p:nvSpPr>
          <p:cNvPr id="11" name="Shape 8"/>
          <p:cNvSpPr/>
          <p:nvPr/>
        </p:nvSpPr>
        <p:spPr>
          <a:xfrm>
            <a:off x="6984682" y="3679865"/>
            <a:ext cx="660797" cy="660797"/>
          </a:xfrm>
          <a:prstGeom prst="roundRect">
            <a:avLst>
              <a:gd name="adj" fmla="val 138378"/>
            </a:avLst>
          </a:prstGeom>
          <a:solidFill>
            <a:srgbClr val="FFE14D"/>
          </a:solidFill>
          <a:ln/>
        </p:spPr>
        <p:txBody>
          <a:bodyPr/>
          <a:lstStyle/>
          <a:p>
            <a:endParaRPr lang="en-US"/>
          </a:p>
        </p:txBody>
      </p:sp>
      <p:pic>
        <p:nvPicPr>
          <p:cNvPr id="12"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922" y="3877985"/>
            <a:ext cx="264319" cy="264319"/>
          </a:xfrm>
          <a:prstGeom prst="rect">
            <a:avLst/>
          </a:prstGeom>
        </p:spPr>
      </p:pic>
      <p:sp>
        <p:nvSpPr>
          <p:cNvPr id="13" name="Text 9"/>
          <p:cNvSpPr/>
          <p:nvPr/>
        </p:nvSpPr>
        <p:spPr>
          <a:xfrm>
            <a:off x="5494615" y="4560927"/>
            <a:ext cx="2691884" cy="30599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ea typeface="Comfortaa Bold" pitchFamily="34" charset="-122"/>
                <a:cs typeface="Comfortaa Bold" pitchFamily="34" charset="-120"/>
              </a:rPr>
              <a:t>Võ Nguyễn Song Huy</a:t>
            </a:r>
            <a:endParaRPr lang="en-US" sz="2400" dirty="0"/>
          </a:p>
        </p:txBody>
      </p:sp>
      <p:sp>
        <p:nvSpPr>
          <p:cNvPr id="14" name="Text 10"/>
          <p:cNvSpPr/>
          <p:nvPr/>
        </p:nvSpPr>
        <p:spPr>
          <a:xfrm>
            <a:off x="5494615" y="4999077"/>
            <a:ext cx="3641050" cy="352425"/>
          </a:xfrm>
          <a:prstGeom prst="rect">
            <a:avLst/>
          </a:prstGeom>
          <a:noFill/>
          <a:ln/>
        </p:spPr>
        <p:txBody>
          <a:bodyPr wrap="non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22120141</a:t>
            </a:r>
            <a:endParaRPr lang="en-US" sz="1700" dirty="0"/>
          </a:p>
        </p:txBody>
      </p:sp>
      <p:sp>
        <p:nvSpPr>
          <p:cNvPr id="15" name="Shape 11"/>
          <p:cNvSpPr/>
          <p:nvPr/>
        </p:nvSpPr>
        <p:spPr>
          <a:xfrm>
            <a:off x="9606677" y="4010263"/>
            <a:ext cx="4142542" cy="1591985"/>
          </a:xfrm>
          <a:prstGeom prst="roundRect">
            <a:avLst>
              <a:gd name="adj" fmla="val 9190"/>
            </a:avLst>
          </a:prstGeom>
          <a:solidFill>
            <a:srgbClr val="27272B"/>
          </a:solidFill>
          <a:ln/>
        </p:spPr>
        <p:txBody>
          <a:bodyPr/>
          <a:lstStyle/>
          <a:p>
            <a:endParaRPr lang="en-US"/>
          </a:p>
        </p:txBody>
      </p:sp>
      <p:sp>
        <p:nvSpPr>
          <p:cNvPr id="16" name="Shape 12"/>
          <p:cNvSpPr/>
          <p:nvPr/>
        </p:nvSpPr>
        <p:spPr>
          <a:xfrm>
            <a:off x="9606677" y="3979783"/>
            <a:ext cx="4142542" cy="121920"/>
          </a:xfrm>
          <a:prstGeom prst="roundRect">
            <a:avLst>
              <a:gd name="adj" fmla="val 271033"/>
            </a:avLst>
          </a:prstGeom>
          <a:solidFill>
            <a:srgbClr val="FFE14D"/>
          </a:solidFill>
          <a:ln/>
        </p:spPr>
        <p:txBody>
          <a:bodyPr/>
          <a:lstStyle/>
          <a:p>
            <a:endParaRPr lang="en-US"/>
          </a:p>
        </p:txBody>
      </p:sp>
      <p:sp>
        <p:nvSpPr>
          <p:cNvPr id="17" name="Shape 13"/>
          <p:cNvSpPr/>
          <p:nvPr/>
        </p:nvSpPr>
        <p:spPr>
          <a:xfrm>
            <a:off x="11347490" y="3679865"/>
            <a:ext cx="660797" cy="660797"/>
          </a:xfrm>
          <a:prstGeom prst="roundRect">
            <a:avLst>
              <a:gd name="adj" fmla="val 138378"/>
            </a:avLst>
          </a:prstGeom>
          <a:solidFill>
            <a:srgbClr val="FFE14D"/>
          </a:solidFill>
          <a:ln/>
        </p:spPr>
        <p:txBody>
          <a:bodyPr/>
          <a:lstStyle/>
          <a:p>
            <a:endParaRPr lang="en-US"/>
          </a:p>
        </p:txBody>
      </p:sp>
      <p:pic>
        <p:nvPicPr>
          <p:cNvPr id="18"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45729" y="3877985"/>
            <a:ext cx="264319" cy="264319"/>
          </a:xfrm>
          <a:prstGeom prst="rect">
            <a:avLst/>
          </a:prstGeom>
        </p:spPr>
      </p:pic>
      <p:sp>
        <p:nvSpPr>
          <p:cNvPr id="19" name="Text 14"/>
          <p:cNvSpPr/>
          <p:nvPr/>
        </p:nvSpPr>
        <p:spPr>
          <a:xfrm>
            <a:off x="9857423" y="4560927"/>
            <a:ext cx="2447687" cy="305991"/>
          </a:xfrm>
          <a:prstGeom prst="rect">
            <a:avLst/>
          </a:prstGeom>
          <a:noFill/>
          <a:ln/>
        </p:spPr>
        <p:txBody>
          <a:bodyPr wrap="none" lIns="0" tIns="0" rIns="0" bIns="0" rtlCol="0" anchor="t"/>
          <a:lstStyle/>
          <a:p>
            <a:pPr marL="0" indent="0" algn="l">
              <a:lnSpc>
                <a:spcPts val="2400"/>
              </a:lnSpc>
              <a:buNone/>
            </a:pPr>
            <a:r>
              <a:rPr lang="en-US" sz="2400" b="1" dirty="0">
                <a:solidFill>
                  <a:srgbClr val="D7D4CC"/>
                </a:solidFill>
                <a:ea typeface="Comfortaa Bold" pitchFamily="34" charset="-122"/>
                <a:cs typeface="Comfortaa Bold" pitchFamily="34" charset="-120"/>
              </a:rPr>
              <a:t>Vy Quốc Huy</a:t>
            </a:r>
            <a:endParaRPr lang="en-US" sz="2400" dirty="0"/>
          </a:p>
        </p:txBody>
      </p:sp>
      <p:sp>
        <p:nvSpPr>
          <p:cNvPr id="20" name="Text 15"/>
          <p:cNvSpPr/>
          <p:nvPr/>
        </p:nvSpPr>
        <p:spPr>
          <a:xfrm>
            <a:off x="9857423" y="4999077"/>
            <a:ext cx="3641050" cy="352425"/>
          </a:xfrm>
          <a:prstGeom prst="rect">
            <a:avLst/>
          </a:prstGeom>
          <a:noFill/>
          <a:ln/>
        </p:spPr>
        <p:txBody>
          <a:bodyPr wrap="non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22120142</a:t>
            </a:r>
            <a:endParaRPr lang="en-US" sz="1700" dirty="0"/>
          </a:p>
        </p:txBody>
      </p:sp>
      <p:sp>
        <p:nvSpPr>
          <p:cNvPr id="21" name="Rectangle 20">
            <a:extLst>
              <a:ext uri="{FF2B5EF4-FFF2-40B4-BE49-F238E27FC236}">
                <a16:creationId xmlns:a16="http://schemas.microsoft.com/office/drawing/2014/main" id="{03CD6494-5440-0757-950D-6149E6195F92}"/>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067634"/>
            <a:ext cx="7381875" cy="1223964"/>
          </a:xfrm>
          <a:prstGeom prst="rect">
            <a:avLst/>
          </a:prstGeom>
          <a:noFill/>
          <a:ln/>
        </p:spPr>
        <p:txBody>
          <a:bodyPr wrap="square" lIns="0" tIns="0" rIns="0" bIns="0" rtlCol="0" anchor="t"/>
          <a:lstStyle/>
          <a:p>
            <a:pPr marL="0" indent="0" algn="just">
              <a:lnSpc>
                <a:spcPts val="9600"/>
              </a:lnSpc>
              <a:buNone/>
            </a:pPr>
            <a:r>
              <a:rPr lang="en-US" sz="7700" b="1" dirty="0">
                <a:solidFill>
                  <a:srgbClr val="FFE14D"/>
                </a:solidFill>
                <a:latin typeface="+mj-lt"/>
                <a:ea typeface="Comfortaa Bold" pitchFamily="34" charset="-122"/>
                <a:cs typeface="Comfortaa Bold" pitchFamily="34" charset="-120"/>
              </a:rPr>
              <a:t>Hệ Thống Tập Tin</a:t>
            </a:r>
            <a:endParaRPr lang="en-US" sz="7700" dirty="0">
              <a:latin typeface="+mj-lt"/>
            </a:endParaRPr>
          </a:p>
        </p:txBody>
      </p:sp>
      <p:sp>
        <p:nvSpPr>
          <p:cNvPr id="4" name="Text 1"/>
          <p:cNvSpPr/>
          <p:nvPr/>
        </p:nvSpPr>
        <p:spPr>
          <a:xfrm>
            <a:off x="6367462" y="2621518"/>
            <a:ext cx="7381875" cy="1223963"/>
          </a:xfrm>
          <a:prstGeom prst="rect">
            <a:avLst/>
          </a:prstGeom>
          <a:noFill/>
          <a:ln/>
        </p:spPr>
        <p:txBody>
          <a:bodyPr wrap="square" lIns="0" tIns="0" rIns="0" bIns="0" rtlCol="0" anchor="t"/>
          <a:lstStyle/>
          <a:p>
            <a:pPr marL="0" indent="0" algn="just">
              <a:lnSpc>
                <a:spcPts val="4800"/>
              </a:lnSpc>
              <a:buNone/>
            </a:pPr>
            <a:r>
              <a:rPr lang="en-US" sz="4000" b="1" dirty="0">
                <a:solidFill>
                  <a:srgbClr val="FFE14D"/>
                </a:solidFill>
                <a:latin typeface="+mj-lt"/>
                <a:ea typeface="Comfortaa Bold" pitchFamily="34" charset="-122"/>
                <a:cs typeface="Comfortaa Bold" pitchFamily="34" charset="-120"/>
              </a:rPr>
              <a:t>Kiến Trúc và Quản Lý Dữ Liệu</a:t>
            </a:r>
            <a:endParaRPr lang="en-US" sz="4000" dirty="0">
              <a:latin typeface="+mj-lt"/>
            </a:endParaRPr>
          </a:p>
        </p:txBody>
      </p:sp>
      <p:sp>
        <p:nvSpPr>
          <p:cNvPr id="5" name="Text 2"/>
          <p:cNvSpPr/>
          <p:nvPr/>
        </p:nvSpPr>
        <p:spPr>
          <a:xfrm>
            <a:off x="6367462" y="3845481"/>
            <a:ext cx="7381875" cy="2116999"/>
          </a:xfrm>
          <a:prstGeom prst="rect">
            <a:avLst/>
          </a:prstGeom>
          <a:noFill/>
          <a:ln/>
        </p:spPr>
        <p:txBody>
          <a:bodyPr wrap="square" lIns="0" tIns="0" rIns="0" bIns="0" rtlCol="0" anchor="t"/>
          <a:lstStyle/>
          <a:p>
            <a:pPr marL="0" indent="0" algn="just">
              <a:lnSpc>
                <a:spcPts val="2750"/>
              </a:lnSpc>
              <a:buNone/>
            </a:pPr>
            <a:r>
              <a:rPr lang="en-US" sz="2000" dirty="0">
                <a:solidFill>
                  <a:srgbClr val="D7D4CC"/>
                </a:solidFill>
                <a:ea typeface="Raleway Medium" pitchFamily="34" charset="-122"/>
                <a:cs typeface="Raleway Medium" pitchFamily="34" charset="-120"/>
              </a:rPr>
              <a:t>Hệ thống tập tin là nền tảng của mọi hệ điều hành hiện đại. Nó tổ chức, lưu trữ và quản lý dữ liệu trên bộ nhớ ngoài một cách hiệu quả. Trong khóa học này, </a:t>
            </a:r>
            <a:r>
              <a:rPr lang="vi-VN" sz="2000" dirty="0">
                <a:solidFill>
                  <a:srgbClr val="D7D4CC"/>
                </a:solidFill>
                <a:latin typeface="Calibri" panose="020F0502020204030204" pitchFamily="34" charset="0"/>
                <a:ea typeface="Calibri" panose="020F0502020204030204" pitchFamily="34" charset="0"/>
                <a:cs typeface="Calibri" panose="020F0502020204030204" pitchFamily="34" charset="0"/>
              </a:rPr>
              <a:t>chúng</a:t>
            </a:r>
            <a:r>
              <a:rPr lang="en-US" sz="2000" dirty="0">
                <a:solidFill>
                  <a:srgbClr val="D7D4CC"/>
                </a:solidFill>
                <a:ea typeface="Raleway Medium" pitchFamily="34" charset="-122"/>
                <a:cs typeface="Raleway Medium" pitchFamily="34" charset="-120"/>
              </a:rPr>
              <a:t> ta sẽ khám phá cách thức hoạt động của các hệ thống tập tin phổ biến như FAT và NTFS, cũng như các kỹ thuật phục hồi dữ liệu khi gặp sự cố.</a:t>
            </a:r>
            <a:endParaRPr lang="en-US" sz="2000" dirty="0"/>
          </a:p>
        </p:txBody>
      </p:sp>
      <p:sp>
        <p:nvSpPr>
          <p:cNvPr id="6" name="Rectangle 5">
            <a:extLst>
              <a:ext uri="{FF2B5EF4-FFF2-40B4-BE49-F238E27FC236}">
                <a16:creationId xmlns:a16="http://schemas.microsoft.com/office/drawing/2014/main" id="{61CB9703-91CB-40E0-E919-158F17E2CD2A}"/>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7359" y="536019"/>
            <a:ext cx="7589282" cy="1079897"/>
          </a:xfrm>
          <a:prstGeom prst="rect">
            <a:avLst/>
          </a:prstGeom>
          <a:noFill/>
          <a:ln/>
        </p:spPr>
        <p:txBody>
          <a:bodyPr wrap="square" lIns="0" tIns="0" rIns="0" bIns="0" rtlCol="0" anchor="t"/>
          <a:lstStyle/>
          <a:p>
            <a:pPr marL="0" indent="0" algn="just">
              <a:lnSpc>
                <a:spcPts val="4250"/>
              </a:lnSpc>
              <a:buNone/>
            </a:pPr>
            <a:r>
              <a:rPr lang="en-US" sz="4000" b="1" dirty="0">
                <a:solidFill>
                  <a:srgbClr val="FFE14D"/>
                </a:solidFill>
                <a:latin typeface="+mj-lt"/>
                <a:ea typeface="Comfortaa Bold" pitchFamily="34" charset="-122"/>
                <a:cs typeface="Comfortaa Bold" pitchFamily="34" charset="-120"/>
              </a:rPr>
              <a:t>Khái Niệm Cơ Bản: Tập Tin, Thư Mục, và Volume</a:t>
            </a:r>
            <a:endParaRPr lang="en-US" sz="4000" dirty="0">
              <a:latin typeface="+mj-lt"/>
            </a:endParaRPr>
          </a:p>
        </p:txBody>
      </p:sp>
      <p:sp>
        <p:nvSpPr>
          <p:cNvPr id="4" name="Shape 1"/>
          <p:cNvSpPr/>
          <p:nvPr/>
        </p:nvSpPr>
        <p:spPr>
          <a:xfrm>
            <a:off x="777359" y="1907381"/>
            <a:ext cx="3697486" cy="3106817"/>
          </a:xfrm>
          <a:prstGeom prst="roundRect">
            <a:avLst>
              <a:gd name="adj" fmla="val 9384"/>
            </a:avLst>
          </a:prstGeom>
          <a:solidFill>
            <a:srgbClr val="46464A"/>
          </a:solidFill>
          <a:ln/>
        </p:spPr>
        <p:txBody>
          <a:bodyPr/>
          <a:lstStyle/>
          <a:p>
            <a:endParaRPr lang="en-US"/>
          </a:p>
        </p:txBody>
      </p:sp>
      <p:sp>
        <p:nvSpPr>
          <p:cNvPr id="5" name="Shape 2"/>
          <p:cNvSpPr/>
          <p:nvPr/>
        </p:nvSpPr>
        <p:spPr>
          <a:xfrm>
            <a:off x="971669" y="2101691"/>
            <a:ext cx="583049" cy="583049"/>
          </a:xfrm>
          <a:prstGeom prst="roundRect">
            <a:avLst>
              <a:gd name="adj" fmla="val 15681505"/>
            </a:avLst>
          </a:prstGeom>
          <a:solidFill>
            <a:srgbClr val="FFE14D"/>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046" y="2261949"/>
            <a:ext cx="262295" cy="262295"/>
          </a:xfrm>
          <a:prstGeom prst="rect">
            <a:avLst/>
          </a:prstGeom>
        </p:spPr>
      </p:pic>
      <p:sp>
        <p:nvSpPr>
          <p:cNvPr id="7" name="Text 3"/>
          <p:cNvSpPr/>
          <p:nvPr/>
        </p:nvSpPr>
        <p:spPr>
          <a:xfrm>
            <a:off x="971669" y="2879050"/>
            <a:ext cx="2159556" cy="269915"/>
          </a:xfrm>
          <a:prstGeom prst="rect">
            <a:avLst/>
          </a:prstGeom>
          <a:noFill/>
          <a:ln/>
        </p:spPr>
        <p:txBody>
          <a:bodyPr wrap="none" lIns="0" tIns="0" rIns="0" bIns="0" rtlCol="0" anchor="t"/>
          <a:lstStyle/>
          <a:p>
            <a:pPr marL="0" indent="0" algn="just">
              <a:lnSpc>
                <a:spcPts val="2100"/>
              </a:lnSpc>
              <a:buNone/>
            </a:pPr>
            <a:r>
              <a:rPr lang="en-US" sz="2000" b="1" dirty="0">
                <a:solidFill>
                  <a:srgbClr val="D7D4CC"/>
                </a:solidFill>
                <a:latin typeface="+mj-lt"/>
                <a:ea typeface="Comfortaa Bold" pitchFamily="34" charset="-122"/>
                <a:cs typeface="Comfortaa Bold" pitchFamily="34" charset="-120"/>
              </a:rPr>
              <a:t>Tập Tin (File)</a:t>
            </a:r>
            <a:endParaRPr lang="en-US" sz="2000" dirty="0">
              <a:latin typeface="+mj-lt"/>
            </a:endParaRPr>
          </a:p>
        </p:txBody>
      </p:sp>
      <p:sp>
        <p:nvSpPr>
          <p:cNvPr id="8" name="Text 4"/>
          <p:cNvSpPr/>
          <p:nvPr/>
        </p:nvSpPr>
        <p:spPr>
          <a:xfrm>
            <a:off x="971669" y="3265527"/>
            <a:ext cx="3308866" cy="1243489"/>
          </a:xfrm>
          <a:prstGeom prst="rect">
            <a:avLst/>
          </a:prstGeom>
          <a:noFill/>
          <a:ln/>
        </p:spPr>
        <p:txBody>
          <a:bodyPr wrap="squar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Đơn vị lưu trữ thông tin cơ bản trên bộ nhớ ngoài. Bao gồm tên, nội dung, kích thước và các thuộc tính như ngày tạo, ngày sửa đổi.</a:t>
            </a:r>
            <a:endParaRPr lang="en-US" dirty="0"/>
          </a:p>
        </p:txBody>
      </p:sp>
      <p:sp>
        <p:nvSpPr>
          <p:cNvPr id="9" name="Shape 5"/>
          <p:cNvSpPr/>
          <p:nvPr/>
        </p:nvSpPr>
        <p:spPr>
          <a:xfrm>
            <a:off x="4669155" y="1907381"/>
            <a:ext cx="3697486" cy="3106817"/>
          </a:xfrm>
          <a:prstGeom prst="roundRect">
            <a:avLst>
              <a:gd name="adj" fmla="val 9384"/>
            </a:avLst>
          </a:prstGeom>
          <a:solidFill>
            <a:srgbClr val="46464A"/>
          </a:solidFill>
          <a:ln/>
        </p:spPr>
        <p:txBody>
          <a:bodyPr/>
          <a:lstStyle/>
          <a:p>
            <a:endParaRPr lang="en-US"/>
          </a:p>
        </p:txBody>
      </p:sp>
      <p:sp>
        <p:nvSpPr>
          <p:cNvPr id="10" name="Shape 6"/>
          <p:cNvSpPr/>
          <p:nvPr/>
        </p:nvSpPr>
        <p:spPr>
          <a:xfrm>
            <a:off x="4863465" y="2101691"/>
            <a:ext cx="583049" cy="583049"/>
          </a:xfrm>
          <a:prstGeom prst="roundRect">
            <a:avLst>
              <a:gd name="adj" fmla="val 15681505"/>
            </a:avLst>
          </a:prstGeom>
          <a:solidFill>
            <a:srgbClr val="FFE14D"/>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3842" y="2261949"/>
            <a:ext cx="262295" cy="262295"/>
          </a:xfrm>
          <a:prstGeom prst="rect">
            <a:avLst/>
          </a:prstGeom>
        </p:spPr>
      </p:pic>
      <p:sp>
        <p:nvSpPr>
          <p:cNvPr id="12" name="Text 7"/>
          <p:cNvSpPr/>
          <p:nvPr/>
        </p:nvSpPr>
        <p:spPr>
          <a:xfrm>
            <a:off x="4863465" y="2879050"/>
            <a:ext cx="2214086" cy="269915"/>
          </a:xfrm>
          <a:prstGeom prst="rect">
            <a:avLst/>
          </a:prstGeom>
          <a:noFill/>
          <a:ln/>
        </p:spPr>
        <p:txBody>
          <a:bodyPr wrap="none" lIns="0" tIns="0" rIns="0" bIns="0" rtlCol="0" anchor="t"/>
          <a:lstStyle/>
          <a:p>
            <a:pPr marL="0" indent="0" algn="just">
              <a:lnSpc>
                <a:spcPts val="2100"/>
              </a:lnSpc>
              <a:buNone/>
            </a:pPr>
            <a:r>
              <a:rPr lang="en-US" sz="2000" b="1" dirty="0">
                <a:solidFill>
                  <a:srgbClr val="D7D4CC"/>
                </a:solidFill>
                <a:latin typeface="+mj-lt"/>
                <a:ea typeface="Comfortaa Bold" pitchFamily="34" charset="-122"/>
                <a:cs typeface="Comfortaa Bold" pitchFamily="34" charset="-120"/>
              </a:rPr>
              <a:t>Thư Mục (Directory)</a:t>
            </a:r>
            <a:endParaRPr lang="en-US" sz="2000" dirty="0">
              <a:latin typeface="+mj-lt"/>
            </a:endParaRPr>
          </a:p>
        </p:txBody>
      </p:sp>
      <p:sp>
        <p:nvSpPr>
          <p:cNvPr id="13" name="Text 8"/>
          <p:cNvSpPr/>
          <p:nvPr/>
        </p:nvSpPr>
        <p:spPr>
          <a:xfrm>
            <a:off x="4863465" y="3265527"/>
            <a:ext cx="3308866" cy="1554361"/>
          </a:xfrm>
          <a:prstGeom prst="rect">
            <a:avLst/>
          </a:prstGeom>
          <a:noFill/>
          <a:ln/>
        </p:spPr>
        <p:txBody>
          <a:bodyPr wrap="squar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Khái niệm hệ thống tổ chức các tập tin và thư mục con. Cấu trúc cây phân cấp giúp tìm kiếm nhanh chóng và quản lý hiệu quả khi số lượng tập tin lớn.</a:t>
            </a:r>
            <a:endParaRPr lang="en-US" dirty="0"/>
          </a:p>
        </p:txBody>
      </p:sp>
      <p:sp>
        <p:nvSpPr>
          <p:cNvPr id="14" name="Shape 9"/>
          <p:cNvSpPr/>
          <p:nvPr/>
        </p:nvSpPr>
        <p:spPr>
          <a:xfrm>
            <a:off x="777359" y="5208508"/>
            <a:ext cx="7589282" cy="2485073"/>
          </a:xfrm>
          <a:prstGeom prst="roundRect">
            <a:avLst>
              <a:gd name="adj" fmla="val 11732"/>
            </a:avLst>
          </a:prstGeom>
          <a:solidFill>
            <a:srgbClr val="46464A"/>
          </a:solidFill>
          <a:ln/>
        </p:spPr>
        <p:txBody>
          <a:bodyPr/>
          <a:lstStyle/>
          <a:p>
            <a:endParaRPr lang="en-US"/>
          </a:p>
        </p:txBody>
      </p:sp>
      <p:sp>
        <p:nvSpPr>
          <p:cNvPr id="15" name="Shape 10"/>
          <p:cNvSpPr/>
          <p:nvPr/>
        </p:nvSpPr>
        <p:spPr>
          <a:xfrm>
            <a:off x="971669" y="5402818"/>
            <a:ext cx="583049" cy="583049"/>
          </a:xfrm>
          <a:prstGeom prst="roundRect">
            <a:avLst>
              <a:gd name="adj" fmla="val 15681505"/>
            </a:avLst>
          </a:prstGeom>
          <a:solidFill>
            <a:srgbClr val="FFE14D"/>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2046" y="5563076"/>
            <a:ext cx="262295" cy="262295"/>
          </a:xfrm>
          <a:prstGeom prst="rect">
            <a:avLst/>
          </a:prstGeom>
        </p:spPr>
      </p:pic>
      <p:sp>
        <p:nvSpPr>
          <p:cNvPr id="17" name="Text 11"/>
          <p:cNvSpPr/>
          <p:nvPr/>
        </p:nvSpPr>
        <p:spPr>
          <a:xfrm>
            <a:off x="971669" y="6180177"/>
            <a:ext cx="2159556" cy="269915"/>
          </a:xfrm>
          <a:prstGeom prst="rect">
            <a:avLst/>
          </a:prstGeom>
          <a:noFill/>
          <a:ln/>
        </p:spPr>
        <p:txBody>
          <a:bodyPr wrap="none" lIns="0" tIns="0" rIns="0" bIns="0" rtlCol="0" anchor="t"/>
          <a:lstStyle/>
          <a:p>
            <a:pPr marL="0" indent="0" algn="just">
              <a:lnSpc>
                <a:spcPts val="2100"/>
              </a:lnSpc>
              <a:buNone/>
            </a:pPr>
            <a:r>
              <a:rPr lang="en-US" sz="2000" b="1" dirty="0">
                <a:solidFill>
                  <a:srgbClr val="D7D4CC"/>
                </a:solidFill>
                <a:latin typeface="+mj-lt"/>
                <a:ea typeface="Comfortaa Bold" pitchFamily="34" charset="-122"/>
                <a:cs typeface="Comfortaa Bold" pitchFamily="34" charset="-120"/>
              </a:rPr>
              <a:t>Volume</a:t>
            </a:r>
            <a:endParaRPr lang="en-US" sz="1700" dirty="0">
              <a:latin typeface="+mj-lt"/>
            </a:endParaRPr>
          </a:p>
        </p:txBody>
      </p:sp>
      <p:sp>
        <p:nvSpPr>
          <p:cNvPr id="18" name="Text 12"/>
          <p:cNvSpPr/>
          <p:nvPr/>
        </p:nvSpPr>
        <p:spPr>
          <a:xfrm>
            <a:off x="971669" y="6566654"/>
            <a:ext cx="7200662" cy="932617"/>
          </a:xfrm>
          <a:prstGeom prst="rect">
            <a:avLst/>
          </a:prstGeom>
          <a:noFill/>
          <a:ln/>
        </p:spPr>
        <p:txBody>
          <a:bodyPr wrap="square" lIns="0" tIns="0" rIns="0" bIns="0" rtlCol="0" anchor="t"/>
          <a:lstStyle/>
          <a:p>
            <a:pPr marL="0" indent="0" algn="just">
              <a:lnSpc>
                <a:spcPts val="2400"/>
              </a:lnSpc>
              <a:buNone/>
            </a:pPr>
            <a:r>
              <a:rPr lang="en-US" dirty="0">
                <a:solidFill>
                  <a:srgbClr val="D7D4CC"/>
                </a:solidFill>
                <a:ea typeface="Raleway Medium" pitchFamily="34" charset="-122"/>
                <a:cs typeface="Raleway Medium" pitchFamily="34" charset="-120"/>
              </a:rPr>
              <a:t>Dãy các sector được tổ chức theo kiến trúc logic để lưu trữ một hệ thống tập tin hoàn chỉnh. Một thiết bị vật lý lớn có thể được chia thành nhiều volume để dễ quản lý.</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6174" y="1623774"/>
            <a:ext cx="4982051" cy="4982051"/>
          </a:xfrm>
          <a:prstGeom prst="rect">
            <a:avLst/>
          </a:prstGeom>
        </p:spPr>
      </p:pic>
      <p:sp>
        <p:nvSpPr>
          <p:cNvPr id="4" name="Text 0"/>
          <p:cNvSpPr/>
          <p:nvPr/>
        </p:nvSpPr>
        <p:spPr>
          <a:xfrm>
            <a:off x="807125" y="856536"/>
            <a:ext cx="7879675" cy="1120854"/>
          </a:xfrm>
          <a:prstGeom prst="rect">
            <a:avLst/>
          </a:prstGeom>
          <a:noFill/>
          <a:ln/>
        </p:spPr>
        <p:txBody>
          <a:bodyPr wrap="square" lIns="0" tIns="0" rIns="0" bIns="0" rtlCol="0" anchor="t"/>
          <a:lstStyle/>
          <a:p>
            <a:pPr marL="0" indent="0" algn="just">
              <a:lnSpc>
                <a:spcPts val="4400"/>
              </a:lnSpc>
              <a:buNone/>
            </a:pPr>
            <a:r>
              <a:rPr lang="en-US" sz="4400" b="1" dirty="0">
                <a:solidFill>
                  <a:srgbClr val="FFE14D"/>
                </a:solidFill>
                <a:latin typeface="+mj-lt"/>
                <a:ea typeface="Comfortaa Bold" pitchFamily="34" charset="-122"/>
                <a:cs typeface="Comfortaa Bold" pitchFamily="34" charset="-120"/>
              </a:rPr>
              <a:t>Thiết Kế Mô Hình Hệ Thống Tập Tin</a:t>
            </a:r>
            <a:endParaRPr lang="en-US" sz="4400" dirty="0">
              <a:latin typeface="+mj-lt"/>
            </a:endParaRPr>
          </a:p>
        </p:txBody>
      </p:sp>
      <p:sp>
        <p:nvSpPr>
          <p:cNvPr id="5" name="Text 1"/>
          <p:cNvSpPr/>
          <p:nvPr/>
        </p:nvSpPr>
        <p:spPr>
          <a:xfrm>
            <a:off x="807125" y="2481739"/>
            <a:ext cx="3317319" cy="280154"/>
          </a:xfrm>
          <a:prstGeom prst="rect">
            <a:avLst/>
          </a:prstGeom>
          <a:noFill/>
          <a:ln/>
        </p:spPr>
        <p:txBody>
          <a:bodyPr wrap="none" lIns="0" tIns="0" rIns="0" bIns="0" rtlCol="0" anchor="t"/>
          <a:lstStyle/>
          <a:p>
            <a:pPr marL="0" indent="0" algn="just">
              <a:lnSpc>
                <a:spcPts val="2200"/>
              </a:lnSpc>
              <a:buNone/>
            </a:pPr>
            <a:r>
              <a:rPr lang="en-US" sz="2000" b="1" dirty="0">
                <a:solidFill>
                  <a:srgbClr val="FFE14D"/>
                </a:solidFill>
                <a:latin typeface="+mj-lt"/>
                <a:ea typeface="Comfortaa Bold" pitchFamily="34" charset="-122"/>
                <a:cs typeface="Comfortaa Bold" pitchFamily="34" charset="-120"/>
              </a:rPr>
              <a:t>Mô Hình Thuộc Tính Tập Tin</a:t>
            </a:r>
            <a:endParaRPr lang="en-US" sz="2000" dirty="0">
              <a:latin typeface="+mj-lt"/>
            </a:endParaRPr>
          </a:p>
        </p:txBody>
      </p:sp>
      <p:sp>
        <p:nvSpPr>
          <p:cNvPr id="6" name="Text 2"/>
          <p:cNvSpPr/>
          <p:nvPr/>
        </p:nvSpPr>
        <p:spPr>
          <a:xfrm>
            <a:off x="807125" y="2963585"/>
            <a:ext cx="3518773" cy="645795"/>
          </a:xfrm>
          <a:prstGeom prst="rect">
            <a:avLst/>
          </a:prstGeom>
          <a:noFill/>
          <a:ln/>
        </p:spPr>
        <p:txBody>
          <a:bodyPr wrap="square" lIns="0" tIns="0" rIns="0" bIns="0" rtlCol="0" anchor="t"/>
          <a:lstStyle/>
          <a:p>
            <a:pPr marL="0" indent="0" algn="just">
              <a:lnSpc>
                <a:spcPts val="2500"/>
              </a:lnSpc>
              <a:buNone/>
            </a:pPr>
            <a:r>
              <a:rPr lang="en-US" dirty="0">
                <a:solidFill>
                  <a:srgbClr val="D7D4CC"/>
                </a:solidFill>
                <a:ea typeface="Raleway Medium" pitchFamily="34" charset="-122"/>
                <a:cs typeface="Raleway Medium" pitchFamily="34" charset="-120"/>
              </a:rPr>
              <a:t>Định nghĩa các đặc điểm của một tập tin bao gồm:</a:t>
            </a:r>
            <a:endParaRPr lang="en-US" dirty="0"/>
          </a:p>
        </p:txBody>
      </p:sp>
      <p:sp>
        <p:nvSpPr>
          <p:cNvPr id="7" name="Text 3"/>
          <p:cNvSpPr/>
          <p:nvPr/>
        </p:nvSpPr>
        <p:spPr>
          <a:xfrm>
            <a:off x="807125" y="3790950"/>
            <a:ext cx="3518773" cy="645795"/>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D7D4CC"/>
                </a:solidFill>
                <a:ea typeface="Raleway Medium" pitchFamily="34" charset="-122"/>
                <a:cs typeface="Raleway Medium" pitchFamily="34" charset="-120"/>
              </a:rPr>
              <a:t>Nội dung:</a:t>
            </a:r>
            <a:r>
              <a:rPr lang="en-US" dirty="0">
                <a:solidFill>
                  <a:srgbClr val="D7D4CC"/>
                </a:solidFill>
                <a:ea typeface="Raleway Medium" pitchFamily="34" charset="-122"/>
                <a:cs typeface="Raleway Medium" pitchFamily="34" charset="-120"/>
              </a:rPr>
              <a:t> Lưu dưới dạng dãy byte, record, hoặc nén</a:t>
            </a:r>
            <a:endParaRPr lang="en-US" dirty="0"/>
          </a:p>
        </p:txBody>
      </p:sp>
      <p:sp>
        <p:nvSpPr>
          <p:cNvPr id="8" name="Text 4"/>
          <p:cNvSpPr/>
          <p:nvPr/>
        </p:nvSpPr>
        <p:spPr>
          <a:xfrm>
            <a:off x="807125" y="4507349"/>
            <a:ext cx="3518773" cy="645795"/>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D7D4CC"/>
                </a:solidFill>
                <a:ea typeface="Raleway Medium" pitchFamily="34" charset="-122"/>
                <a:cs typeface="Raleway Medium" pitchFamily="34" charset="-120"/>
              </a:rPr>
              <a:t>Tên:</a:t>
            </a:r>
            <a:r>
              <a:rPr lang="en-US" dirty="0">
                <a:solidFill>
                  <a:srgbClr val="D7D4CC"/>
                </a:solidFill>
                <a:ea typeface="Raleway Medium" pitchFamily="34" charset="-122"/>
                <a:cs typeface="Raleway Medium" pitchFamily="34" charset="-120"/>
              </a:rPr>
              <a:t> Quy tắc đặt tên, chiều dài, bảng mã, phân biệt hoa/thường</a:t>
            </a:r>
            <a:endParaRPr lang="en-US" dirty="0"/>
          </a:p>
        </p:txBody>
      </p:sp>
      <p:sp>
        <p:nvSpPr>
          <p:cNvPr id="9" name="Text 5"/>
          <p:cNvSpPr/>
          <p:nvPr/>
        </p:nvSpPr>
        <p:spPr>
          <a:xfrm>
            <a:off x="807125" y="5223748"/>
            <a:ext cx="3518773" cy="645795"/>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D7D4CC"/>
                </a:solidFill>
                <a:ea typeface="Raleway Medium" pitchFamily="34" charset="-122"/>
                <a:cs typeface="Raleway Medium" pitchFamily="34" charset="-120"/>
              </a:rPr>
              <a:t>Kích thước:</a:t>
            </a:r>
            <a:r>
              <a:rPr lang="en-US" dirty="0">
                <a:solidFill>
                  <a:srgbClr val="D7D4CC"/>
                </a:solidFill>
                <a:ea typeface="Raleway Medium" pitchFamily="34" charset="-122"/>
                <a:cs typeface="Raleway Medium" pitchFamily="34" charset="-120"/>
              </a:rPr>
              <a:t> Số byte và kiểu dữ liệu</a:t>
            </a:r>
            <a:endParaRPr lang="en-US" dirty="0"/>
          </a:p>
        </p:txBody>
      </p:sp>
      <p:sp>
        <p:nvSpPr>
          <p:cNvPr id="10" name="Text 6"/>
          <p:cNvSpPr/>
          <p:nvPr/>
        </p:nvSpPr>
        <p:spPr>
          <a:xfrm>
            <a:off x="807125" y="5940147"/>
            <a:ext cx="3518773" cy="645795"/>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D7D4CC"/>
                </a:solidFill>
                <a:ea typeface="Raleway Medium" pitchFamily="34" charset="-122"/>
                <a:cs typeface="Raleway Medium" pitchFamily="34" charset="-120"/>
              </a:rPr>
              <a:t>Thời điểm:</a:t>
            </a:r>
            <a:r>
              <a:rPr lang="en-US" dirty="0">
                <a:solidFill>
                  <a:srgbClr val="D7D4CC"/>
                </a:solidFill>
                <a:ea typeface="Raleway Medium" pitchFamily="34" charset="-122"/>
                <a:cs typeface="Raleway Medium" pitchFamily="34" charset="-120"/>
              </a:rPr>
              <a:t> Ngày tạo, ngày sửa, ngày truy cập</a:t>
            </a:r>
            <a:endParaRPr lang="en-US" dirty="0"/>
          </a:p>
        </p:txBody>
      </p:sp>
      <p:sp>
        <p:nvSpPr>
          <p:cNvPr id="11" name="Text 7"/>
          <p:cNvSpPr/>
          <p:nvPr/>
        </p:nvSpPr>
        <p:spPr>
          <a:xfrm>
            <a:off x="807125" y="6656546"/>
            <a:ext cx="3518773" cy="645795"/>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D7D4CC"/>
                </a:solidFill>
                <a:ea typeface="Raleway Medium" pitchFamily="34" charset="-122"/>
                <a:cs typeface="Raleway Medium" pitchFamily="34" charset="-120"/>
              </a:rPr>
              <a:t>Trạng thái:</a:t>
            </a:r>
            <a:r>
              <a:rPr lang="en-US" dirty="0">
                <a:solidFill>
                  <a:srgbClr val="D7D4CC"/>
                </a:solidFill>
                <a:ea typeface="Raleway Medium" pitchFamily="34" charset="-122"/>
                <a:cs typeface="Raleway Medium" pitchFamily="34" charset="-120"/>
              </a:rPr>
              <a:t> Cờ như ReadOnly, Hidden, System</a:t>
            </a:r>
            <a:endParaRPr lang="en-US" dirty="0"/>
          </a:p>
        </p:txBody>
      </p:sp>
      <p:sp>
        <p:nvSpPr>
          <p:cNvPr id="12" name="Text 8"/>
          <p:cNvSpPr/>
          <p:nvPr/>
        </p:nvSpPr>
        <p:spPr>
          <a:xfrm>
            <a:off x="4825722" y="2481739"/>
            <a:ext cx="2392918" cy="280154"/>
          </a:xfrm>
          <a:prstGeom prst="rect">
            <a:avLst/>
          </a:prstGeom>
          <a:noFill/>
          <a:ln/>
        </p:spPr>
        <p:txBody>
          <a:bodyPr wrap="none" lIns="0" tIns="0" rIns="0" bIns="0" rtlCol="0" anchor="t"/>
          <a:lstStyle/>
          <a:p>
            <a:pPr marL="0" indent="0" algn="just">
              <a:lnSpc>
                <a:spcPts val="2200"/>
              </a:lnSpc>
              <a:buNone/>
            </a:pPr>
            <a:r>
              <a:rPr lang="en-US" sz="2000" b="1" dirty="0">
                <a:solidFill>
                  <a:srgbClr val="FFE14D"/>
                </a:solidFill>
                <a:latin typeface="+mj-lt"/>
                <a:ea typeface="Comfortaa Bold" pitchFamily="34" charset="-122"/>
                <a:cs typeface="Comfortaa Bold" pitchFamily="34" charset="-120"/>
              </a:rPr>
              <a:t>Mô Hình Chức Năng</a:t>
            </a:r>
            <a:endParaRPr lang="en-US" sz="2000" dirty="0">
              <a:latin typeface="+mj-lt"/>
            </a:endParaRPr>
          </a:p>
        </p:txBody>
      </p:sp>
      <p:sp>
        <p:nvSpPr>
          <p:cNvPr id="13" name="Text 9"/>
          <p:cNvSpPr/>
          <p:nvPr/>
        </p:nvSpPr>
        <p:spPr>
          <a:xfrm>
            <a:off x="4825722" y="2963585"/>
            <a:ext cx="3518773" cy="645795"/>
          </a:xfrm>
          <a:prstGeom prst="rect">
            <a:avLst/>
          </a:prstGeom>
          <a:noFill/>
          <a:ln/>
        </p:spPr>
        <p:txBody>
          <a:bodyPr wrap="square" lIns="0" tIns="0" rIns="0" bIns="0" rtlCol="0" anchor="t"/>
          <a:lstStyle/>
          <a:p>
            <a:pPr marL="0" indent="0" algn="just">
              <a:lnSpc>
                <a:spcPts val="2500"/>
              </a:lnSpc>
              <a:buNone/>
            </a:pPr>
            <a:r>
              <a:rPr lang="en-US" dirty="0">
                <a:solidFill>
                  <a:srgbClr val="D7D4CC"/>
                </a:solidFill>
                <a:ea typeface="Raleway Medium" pitchFamily="34" charset="-122"/>
                <a:cs typeface="Raleway Medium" pitchFamily="34" charset="-120"/>
              </a:rPr>
              <a:t>Định nghĩa các thao tác người dùng có thể thực hiện:</a:t>
            </a:r>
            <a:endParaRPr lang="en-US" dirty="0"/>
          </a:p>
        </p:txBody>
      </p:sp>
      <p:sp>
        <p:nvSpPr>
          <p:cNvPr id="14" name="Text 10"/>
          <p:cNvSpPr/>
          <p:nvPr/>
        </p:nvSpPr>
        <p:spPr>
          <a:xfrm>
            <a:off x="4825722" y="3790950"/>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Liệt kê tập tin</a:t>
            </a:r>
            <a:endParaRPr lang="en-US" dirty="0"/>
          </a:p>
        </p:txBody>
      </p:sp>
      <p:sp>
        <p:nvSpPr>
          <p:cNvPr id="15" name="Text 11"/>
          <p:cNvSpPr/>
          <p:nvPr/>
        </p:nvSpPr>
        <p:spPr>
          <a:xfrm>
            <a:off x="4825722" y="4184452"/>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Đổi tên tập tin</a:t>
            </a:r>
            <a:endParaRPr lang="en-US" dirty="0"/>
          </a:p>
        </p:txBody>
      </p:sp>
      <p:sp>
        <p:nvSpPr>
          <p:cNvPr id="16" name="Text 12"/>
          <p:cNvSpPr/>
          <p:nvPr/>
        </p:nvSpPr>
        <p:spPr>
          <a:xfrm>
            <a:off x="4825722" y="4577953"/>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Xóa tập tin (xóa mềm, xóa cứng)</a:t>
            </a:r>
            <a:endParaRPr lang="en-US" dirty="0"/>
          </a:p>
        </p:txBody>
      </p:sp>
      <p:sp>
        <p:nvSpPr>
          <p:cNvPr id="17" name="Text 13"/>
          <p:cNvSpPr/>
          <p:nvPr/>
        </p:nvSpPr>
        <p:spPr>
          <a:xfrm>
            <a:off x="4825722" y="4971455"/>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Đặt mật khẩu</a:t>
            </a:r>
            <a:endParaRPr lang="en-US" dirty="0"/>
          </a:p>
        </p:txBody>
      </p:sp>
      <p:sp>
        <p:nvSpPr>
          <p:cNvPr id="18" name="Text 14"/>
          <p:cNvSpPr/>
          <p:nvPr/>
        </p:nvSpPr>
        <p:spPr>
          <a:xfrm>
            <a:off x="4825722" y="5364956"/>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Thay đổi thuộc tính</a:t>
            </a:r>
            <a:endParaRPr lang="en-US" dirty="0"/>
          </a:p>
        </p:txBody>
      </p:sp>
      <p:sp>
        <p:nvSpPr>
          <p:cNvPr id="19" name="Text 15"/>
          <p:cNvSpPr/>
          <p:nvPr/>
        </p:nvSpPr>
        <p:spPr>
          <a:xfrm>
            <a:off x="4825722" y="5758458"/>
            <a:ext cx="3518773" cy="322898"/>
          </a:xfrm>
          <a:prstGeom prst="rect">
            <a:avLst/>
          </a:prstGeom>
          <a:noFill/>
          <a:ln/>
        </p:spPr>
        <p:txBody>
          <a:bodyPr wrap="none" lIns="0" tIns="0" rIns="0" bIns="0" rtlCol="0" anchor="t"/>
          <a:lstStyle/>
          <a:p>
            <a:pPr marL="342900" indent="-342900" algn="just">
              <a:lnSpc>
                <a:spcPts val="2500"/>
              </a:lnSpc>
              <a:buSzPct val="100000"/>
              <a:buChar char="•"/>
            </a:pPr>
            <a:r>
              <a:rPr lang="en-US" dirty="0">
                <a:solidFill>
                  <a:srgbClr val="D7D4CC"/>
                </a:solidFill>
                <a:ea typeface="Raleway Medium" pitchFamily="34" charset="-122"/>
                <a:cs typeface="Raleway Medium" pitchFamily="34" charset="-120"/>
              </a:rPr>
              <a:t>Sao chép và di chuyển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247418"/>
            <a:ext cx="7381875" cy="1223963"/>
          </a:xfrm>
          <a:prstGeom prst="rect">
            <a:avLst/>
          </a:prstGeom>
          <a:noFill/>
          <a:ln/>
        </p:spPr>
        <p:txBody>
          <a:bodyPr wrap="squar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Tổ Chức Triển Khai trên Không Gian Lưu Trữ</a:t>
            </a:r>
            <a:endParaRPr lang="en-US" sz="4000" dirty="0">
              <a:latin typeface="+mj-lt"/>
            </a:endParaRPr>
          </a:p>
        </p:txBody>
      </p:sp>
      <p:sp>
        <p:nvSpPr>
          <p:cNvPr id="4" name="Text 1"/>
          <p:cNvSpPr/>
          <p:nvPr/>
        </p:nvSpPr>
        <p:spPr>
          <a:xfrm>
            <a:off x="881063" y="2559487"/>
            <a:ext cx="3154680"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Cluster: Đơn Vị Cấp Phát</a:t>
            </a:r>
            <a:endParaRPr lang="en-US" sz="2000" dirty="0">
              <a:latin typeface="+mj-lt"/>
            </a:endParaRPr>
          </a:p>
        </p:txBody>
      </p:sp>
      <p:sp>
        <p:nvSpPr>
          <p:cNvPr id="5" name="Text 2"/>
          <p:cNvSpPr/>
          <p:nvPr/>
        </p:nvSpPr>
        <p:spPr>
          <a:xfrm>
            <a:off x="881063" y="3195876"/>
            <a:ext cx="7381875" cy="2168247"/>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Vì quản lý từng sector riêng lẻ rất khó khăn với số lượng lớn, hệ điều hành nhóm các sector liên tiếp thành cluster (hay đơn vị cấp phát). </a:t>
            </a:r>
            <a:endParaRPr lang="vi-VN" dirty="0">
              <a:solidFill>
                <a:srgbClr val="D7D4CC"/>
              </a:solidFill>
              <a:ea typeface="Raleway Medium" pitchFamily="34" charset="-122"/>
              <a:cs typeface="Raleway Medium" pitchFamily="34" charset="-120"/>
            </a:endParaRPr>
          </a:p>
          <a:p>
            <a:pPr marL="285750" indent="-285750" algn="just">
              <a:lnSpc>
                <a:spcPts val="2750"/>
              </a:lnSpc>
              <a:buFont typeface="Arial" panose="020B0604020202020204" pitchFamily="34" charset="0"/>
              <a:buChar char="•"/>
            </a:pPr>
            <a:r>
              <a:rPr lang="vi-VN" b="1" dirty="0">
                <a:solidFill>
                  <a:srgbClr val="D7D4CC"/>
                </a:solidFill>
                <a:latin typeface="Calibri" panose="020F0502020204030204" pitchFamily="34" charset="0"/>
                <a:ea typeface="Calibri" panose="020F0502020204030204" pitchFamily="34" charset="0"/>
                <a:cs typeface="Calibri" panose="020F0502020204030204" pitchFamily="34" charset="0"/>
              </a:rPr>
              <a:t>Ưu</a:t>
            </a:r>
            <a:r>
              <a:rPr lang="en-US" b="1" dirty="0">
                <a:solidFill>
                  <a:srgbClr val="D7D4CC"/>
                </a:solidFill>
                <a:ea typeface="Raleway Medium" pitchFamily="34" charset="-122"/>
                <a:cs typeface="Raleway Medium" pitchFamily="34" charset="-120"/>
              </a:rPr>
              <a:t> điểm:</a:t>
            </a:r>
            <a:r>
              <a:rPr lang="en-US" dirty="0">
                <a:solidFill>
                  <a:srgbClr val="D7D4CC"/>
                </a:solidFill>
                <a:ea typeface="Raleway Medium" pitchFamily="34" charset="-122"/>
                <a:cs typeface="Raleway Medium" pitchFamily="34" charset="-120"/>
              </a:rPr>
              <a:t> giảm phân mảnh và tăng tốc độ truy xuất (đọc N sector một lần nhanh hơn đọc N lần riêng). </a:t>
            </a:r>
            <a:endParaRPr lang="vi-VN" dirty="0">
              <a:solidFill>
                <a:srgbClr val="D7D4CC"/>
              </a:solidFill>
              <a:ea typeface="Raleway Medium" pitchFamily="34" charset="-122"/>
              <a:cs typeface="Raleway Medium" pitchFamily="34" charset="-120"/>
            </a:endParaRPr>
          </a:p>
          <a:p>
            <a:pPr marL="285750" indent="-285750" algn="just">
              <a:lnSpc>
                <a:spcPts val="2750"/>
              </a:lnSpc>
              <a:buFont typeface="Arial" panose="020B0604020202020204" pitchFamily="34" charset="0"/>
              <a:buChar char="•"/>
            </a:pPr>
            <a:r>
              <a:rPr lang="vi-VN" b="1" dirty="0">
                <a:solidFill>
                  <a:srgbClr val="D7D4CC"/>
                </a:solidFill>
                <a:ea typeface="Raleway Medium" pitchFamily="34" charset="-122"/>
                <a:cs typeface="Raleway Medium" pitchFamily="34" charset="-120"/>
              </a:rPr>
              <a:t>Nhược</a:t>
            </a:r>
            <a:r>
              <a:rPr lang="en-US" b="1" dirty="0">
                <a:solidFill>
                  <a:srgbClr val="D7D4CC"/>
                </a:solidFill>
                <a:ea typeface="Raleway Medium" pitchFamily="34" charset="-122"/>
                <a:cs typeface="Raleway Medium" pitchFamily="34" charset="-120"/>
              </a:rPr>
              <a:t> điểm:</a:t>
            </a:r>
            <a:r>
              <a:rPr lang="en-US" dirty="0">
                <a:solidFill>
                  <a:srgbClr val="D7D4CC"/>
                </a:solidFill>
                <a:ea typeface="Raleway Medium" pitchFamily="34" charset="-122"/>
                <a:cs typeface="Raleway Medium" pitchFamily="34" charset="-120"/>
              </a:rPr>
              <a:t> nếu cluster quá lớn, các tập tin nhỏ sẽ gây lãng phí không gian.</a:t>
            </a:r>
            <a:endParaRPr lang="en-US" dirty="0"/>
          </a:p>
        </p:txBody>
      </p:sp>
      <p:sp>
        <p:nvSpPr>
          <p:cNvPr id="6" name="Text 3"/>
          <p:cNvSpPr/>
          <p:nvPr/>
        </p:nvSpPr>
        <p:spPr>
          <a:xfrm>
            <a:off x="881063" y="5379226"/>
            <a:ext cx="2447687"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Cấu Trúc Volume</a:t>
            </a:r>
            <a:endParaRPr lang="en-US" sz="2000" dirty="0">
              <a:latin typeface="+mj-lt"/>
            </a:endParaRPr>
          </a:p>
        </p:txBody>
      </p:sp>
      <p:sp>
        <p:nvSpPr>
          <p:cNvPr id="7" name="Text 4"/>
          <p:cNvSpPr/>
          <p:nvPr/>
        </p:nvSpPr>
        <p:spPr>
          <a:xfrm>
            <a:off x="881063" y="5924788"/>
            <a:ext cx="7381875" cy="105727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Volume thường được chia thành 2 vùng chính: </a:t>
            </a:r>
            <a:endParaRPr lang="vi-VN" dirty="0">
              <a:solidFill>
                <a:srgbClr val="D7D4CC"/>
              </a:solidFill>
              <a:ea typeface="Raleway Medium" pitchFamily="34" charset="-122"/>
              <a:cs typeface="Raleway Medium" pitchFamily="34" charset="-120"/>
            </a:endParaRPr>
          </a:p>
          <a:p>
            <a:pPr marL="285750" indent="-285750" algn="just">
              <a:lnSpc>
                <a:spcPts val="2750"/>
              </a:lnSpc>
              <a:buFont typeface="Arial" panose="020B0604020202020204" pitchFamily="34" charset="0"/>
              <a:buChar char="•"/>
            </a:pPr>
            <a:r>
              <a:rPr lang="en-US" b="1" dirty="0">
                <a:solidFill>
                  <a:srgbClr val="D7D4CC"/>
                </a:solidFill>
                <a:ea typeface="Raleway Medium" pitchFamily="34" charset="-122"/>
                <a:cs typeface="Raleway Medium" pitchFamily="34" charset="-120"/>
              </a:rPr>
              <a:t>System Area</a:t>
            </a:r>
            <a:r>
              <a:rPr lang="en-US" dirty="0">
                <a:solidFill>
                  <a:srgbClr val="D7D4CC"/>
                </a:solidFill>
                <a:ea typeface="Raleway Medium" pitchFamily="34" charset="-122"/>
                <a:cs typeface="Raleway Medium" pitchFamily="34" charset="-120"/>
              </a:rPr>
              <a:t> ở đầu chứa thông tin quản lý; </a:t>
            </a:r>
            <a:endParaRPr lang="vi-VN" dirty="0">
              <a:solidFill>
                <a:srgbClr val="D7D4CC"/>
              </a:solidFill>
              <a:ea typeface="Raleway Medium" pitchFamily="34" charset="-122"/>
              <a:cs typeface="Raleway Medium" pitchFamily="34" charset="-120"/>
            </a:endParaRPr>
          </a:p>
          <a:p>
            <a:pPr marL="285750" indent="-285750" algn="just">
              <a:lnSpc>
                <a:spcPts val="2750"/>
              </a:lnSpc>
              <a:buFont typeface="Arial" panose="020B0604020202020204" pitchFamily="34" charset="0"/>
              <a:buChar char="•"/>
            </a:pPr>
            <a:r>
              <a:rPr lang="en-US" b="1" dirty="0">
                <a:solidFill>
                  <a:srgbClr val="D7D4CC"/>
                </a:solidFill>
                <a:ea typeface="Raleway Medium" pitchFamily="34" charset="-122"/>
                <a:cs typeface="Raleway Medium" pitchFamily="34" charset="-120"/>
              </a:rPr>
              <a:t>Data Area</a:t>
            </a:r>
            <a:r>
              <a:rPr lang="en-US" dirty="0">
                <a:solidFill>
                  <a:srgbClr val="D7D4CC"/>
                </a:solidFill>
                <a:ea typeface="Raleway Medium" pitchFamily="34" charset="-122"/>
                <a:cs typeface="Raleway Medium" pitchFamily="34" charset="-120"/>
              </a:rPr>
              <a:t> ở sau chứa nội dung tập tin dưới dạng các cluster.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1731050"/>
            <a:ext cx="10217110" cy="611981"/>
          </a:xfrm>
          <a:prstGeom prst="rect">
            <a:avLst/>
          </a:prstGeom>
          <a:noFill/>
          <a:ln/>
        </p:spPr>
        <p:txBody>
          <a:bodyPr wrap="non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Thành Phần Quản Lý Chính của Volume</a:t>
            </a:r>
            <a:endParaRPr lang="en-US" sz="4000" dirty="0">
              <a:latin typeface="+mj-lt"/>
            </a:endParaRPr>
          </a:p>
        </p:txBody>
      </p:sp>
      <p:sp>
        <p:nvSpPr>
          <p:cNvPr id="3" name="Shape 1"/>
          <p:cNvSpPr/>
          <p:nvPr/>
        </p:nvSpPr>
        <p:spPr>
          <a:xfrm>
            <a:off x="881063" y="2783562"/>
            <a:ext cx="4142542" cy="3714988"/>
          </a:xfrm>
          <a:prstGeom prst="roundRect">
            <a:avLst>
              <a:gd name="adj" fmla="val 8895"/>
            </a:avLst>
          </a:prstGeom>
          <a:solidFill>
            <a:srgbClr val="27272B"/>
          </a:solidFill>
          <a:ln w="30480">
            <a:solidFill>
              <a:srgbClr val="5F5F63"/>
            </a:solidFill>
            <a:prstDash val="solid"/>
          </a:ln>
        </p:spPr>
        <p:txBody>
          <a:bodyPr/>
          <a:lstStyle/>
          <a:p>
            <a:pPr algn="just"/>
            <a:endParaRPr lang="en-US"/>
          </a:p>
        </p:txBody>
      </p:sp>
      <p:sp>
        <p:nvSpPr>
          <p:cNvPr id="4" name="Shape 2"/>
          <p:cNvSpPr/>
          <p:nvPr/>
        </p:nvSpPr>
        <p:spPr>
          <a:xfrm>
            <a:off x="911543" y="2814042"/>
            <a:ext cx="4081582" cy="660797"/>
          </a:xfrm>
          <a:prstGeom prst="roundRect">
            <a:avLst>
              <a:gd name="adj" fmla="val 44472"/>
            </a:avLst>
          </a:prstGeom>
          <a:solidFill>
            <a:srgbClr val="46464A"/>
          </a:solidFill>
          <a:ln/>
        </p:spPr>
        <p:txBody>
          <a:bodyPr/>
          <a:lstStyle/>
          <a:p>
            <a:endParaRPr lang="en-US" dirty="0"/>
          </a:p>
        </p:txBody>
      </p:sp>
      <p:sp>
        <p:nvSpPr>
          <p:cNvPr id="5" name="Text 3"/>
          <p:cNvSpPr/>
          <p:nvPr/>
        </p:nvSpPr>
        <p:spPr>
          <a:xfrm>
            <a:off x="2787134" y="2937867"/>
            <a:ext cx="330398" cy="413028"/>
          </a:xfrm>
          <a:prstGeom prst="rect">
            <a:avLst/>
          </a:prstGeom>
          <a:noFill/>
          <a:ln/>
        </p:spPr>
        <p:txBody>
          <a:bodyPr wrap="none" lIns="0" tIns="0" rIns="0" bIns="0" rtlCol="0" anchor="t"/>
          <a:lstStyle/>
          <a:p>
            <a:pPr marL="0" indent="0" algn="l">
              <a:lnSpc>
                <a:spcPts val="2600"/>
              </a:lnSpc>
              <a:buNone/>
            </a:pPr>
            <a:r>
              <a:rPr lang="en-US" sz="2600" b="1" dirty="0">
                <a:solidFill>
                  <a:srgbClr val="D7D4CC"/>
                </a:solidFill>
                <a:latin typeface="+mj-lt"/>
                <a:ea typeface="Comfortaa Bold" pitchFamily="34" charset="-122"/>
                <a:cs typeface="Comfortaa Bold" pitchFamily="34" charset="-120"/>
              </a:rPr>
              <a:t>1</a:t>
            </a:r>
            <a:endParaRPr lang="en-US" sz="2600" dirty="0">
              <a:latin typeface="+mj-lt"/>
            </a:endParaRPr>
          </a:p>
        </p:txBody>
      </p:sp>
      <p:sp>
        <p:nvSpPr>
          <p:cNvPr id="6" name="Text 4"/>
          <p:cNvSpPr/>
          <p:nvPr/>
        </p:nvSpPr>
        <p:spPr>
          <a:xfrm>
            <a:off x="1131808" y="3695105"/>
            <a:ext cx="2447687" cy="305991"/>
          </a:xfrm>
          <a:prstGeom prst="rect">
            <a:avLst/>
          </a:prstGeom>
          <a:noFill/>
          <a:ln/>
        </p:spPr>
        <p:txBody>
          <a:bodyPr wrap="none" lIns="0" tIns="0" rIns="0" bIns="0" rtlCol="0" anchor="t"/>
          <a:lstStyle/>
          <a:p>
            <a:pPr marL="0" indent="0" algn="l">
              <a:lnSpc>
                <a:spcPts val="2400"/>
              </a:lnSpc>
              <a:buNone/>
            </a:pPr>
            <a:r>
              <a:rPr lang="en-US" sz="2000" b="1" dirty="0">
                <a:solidFill>
                  <a:srgbClr val="D7D4CC"/>
                </a:solidFill>
                <a:latin typeface="+mj-lt"/>
                <a:ea typeface="Comfortaa Bold" pitchFamily="34" charset="-122"/>
                <a:cs typeface="Comfortaa Bold" pitchFamily="34" charset="-120"/>
              </a:rPr>
              <a:t>Boot Sector</a:t>
            </a:r>
            <a:endParaRPr lang="en-US" sz="2000" dirty="0">
              <a:latin typeface="+mj-lt"/>
            </a:endParaRPr>
          </a:p>
        </p:txBody>
      </p:sp>
      <p:sp>
        <p:nvSpPr>
          <p:cNvPr id="7" name="Text 5"/>
          <p:cNvSpPr/>
          <p:nvPr/>
        </p:nvSpPr>
        <p:spPr>
          <a:xfrm>
            <a:off x="1131808" y="4133255"/>
            <a:ext cx="3641050" cy="21145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Sector đầu tiên của volume, chứa mã nạp hệ điều hành và các thông số quan trọng như kích thước cluster, vị trí bảng FAT, kích thước volume. Đây là nơi hệ điều hành nhìn vào đầu tiên.</a:t>
            </a:r>
            <a:endParaRPr lang="en-US" dirty="0"/>
          </a:p>
        </p:txBody>
      </p:sp>
      <p:sp>
        <p:nvSpPr>
          <p:cNvPr id="8" name="Shape 6"/>
          <p:cNvSpPr/>
          <p:nvPr/>
        </p:nvSpPr>
        <p:spPr>
          <a:xfrm>
            <a:off x="5243870" y="2783562"/>
            <a:ext cx="4142542" cy="3714988"/>
          </a:xfrm>
          <a:prstGeom prst="roundRect">
            <a:avLst>
              <a:gd name="adj" fmla="val 8895"/>
            </a:avLst>
          </a:prstGeom>
          <a:solidFill>
            <a:srgbClr val="27272B"/>
          </a:solidFill>
          <a:ln w="30480">
            <a:solidFill>
              <a:srgbClr val="5F5F63"/>
            </a:solidFill>
            <a:prstDash val="solid"/>
          </a:ln>
        </p:spPr>
        <p:txBody>
          <a:bodyPr/>
          <a:lstStyle/>
          <a:p>
            <a:pPr algn="just"/>
            <a:endParaRPr lang="en-US"/>
          </a:p>
        </p:txBody>
      </p:sp>
      <p:sp>
        <p:nvSpPr>
          <p:cNvPr id="9" name="Shape 7"/>
          <p:cNvSpPr/>
          <p:nvPr/>
        </p:nvSpPr>
        <p:spPr>
          <a:xfrm>
            <a:off x="5274350" y="2814042"/>
            <a:ext cx="4081582" cy="660797"/>
          </a:xfrm>
          <a:prstGeom prst="roundRect">
            <a:avLst>
              <a:gd name="adj" fmla="val 44472"/>
            </a:avLst>
          </a:prstGeom>
          <a:solidFill>
            <a:srgbClr val="46464A"/>
          </a:solidFill>
          <a:ln/>
        </p:spPr>
        <p:txBody>
          <a:bodyPr/>
          <a:lstStyle/>
          <a:p>
            <a:endParaRPr lang="en-US">
              <a:latin typeface="+mj-lt"/>
            </a:endParaRPr>
          </a:p>
        </p:txBody>
      </p:sp>
      <p:sp>
        <p:nvSpPr>
          <p:cNvPr id="10" name="Text 8"/>
          <p:cNvSpPr/>
          <p:nvPr/>
        </p:nvSpPr>
        <p:spPr>
          <a:xfrm>
            <a:off x="7149941" y="2937867"/>
            <a:ext cx="330398" cy="413028"/>
          </a:xfrm>
          <a:prstGeom prst="rect">
            <a:avLst/>
          </a:prstGeom>
          <a:noFill/>
          <a:ln/>
        </p:spPr>
        <p:txBody>
          <a:bodyPr wrap="none" lIns="0" tIns="0" rIns="0" bIns="0" rtlCol="0" anchor="t"/>
          <a:lstStyle/>
          <a:p>
            <a:pPr marL="0" indent="0" algn="l">
              <a:lnSpc>
                <a:spcPts val="2600"/>
              </a:lnSpc>
              <a:buNone/>
            </a:pPr>
            <a:r>
              <a:rPr lang="en-US" sz="2600" b="1" dirty="0">
                <a:solidFill>
                  <a:srgbClr val="D7D4CC"/>
                </a:solidFill>
                <a:latin typeface="+mj-lt"/>
                <a:ea typeface="Comfortaa Bold" pitchFamily="34" charset="-122"/>
                <a:cs typeface="Comfortaa Bold" pitchFamily="34" charset="-120"/>
              </a:rPr>
              <a:t>2</a:t>
            </a:r>
            <a:endParaRPr lang="en-US" sz="2600" dirty="0">
              <a:latin typeface="+mj-lt"/>
            </a:endParaRPr>
          </a:p>
        </p:txBody>
      </p:sp>
      <p:sp>
        <p:nvSpPr>
          <p:cNvPr id="11" name="Text 9"/>
          <p:cNvSpPr/>
          <p:nvPr/>
        </p:nvSpPr>
        <p:spPr>
          <a:xfrm>
            <a:off x="5494615" y="3695105"/>
            <a:ext cx="3477578" cy="305991"/>
          </a:xfrm>
          <a:prstGeom prst="rect">
            <a:avLst/>
          </a:prstGeom>
          <a:noFill/>
          <a:ln/>
        </p:spPr>
        <p:txBody>
          <a:bodyPr wrap="none" lIns="0" tIns="0" rIns="0" bIns="0" rtlCol="0" anchor="t"/>
          <a:lstStyle/>
          <a:p>
            <a:pPr marL="0" indent="0" algn="l">
              <a:lnSpc>
                <a:spcPts val="2400"/>
              </a:lnSpc>
              <a:buNone/>
            </a:pPr>
            <a:r>
              <a:rPr lang="en-US" sz="2000" b="1" dirty="0">
                <a:solidFill>
                  <a:srgbClr val="D7D4CC"/>
                </a:solidFill>
                <a:latin typeface="+mj-lt"/>
                <a:ea typeface="Comfortaa Bold" pitchFamily="34" charset="-122"/>
                <a:cs typeface="Comfortaa Bold" pitchFamily="34" charset="-120"/>
              </a:rPr>
              <a:t>Bảng Quản Lý Cluster (FAT)</a:t>
            </a:r>
            <a:endParaRPr lang="en-US" sz="2000" dirty="0">
              <a:latin typeface="+mj-lt"/>
            </a:endParaRPr>
          </a:p>
        </p:txBody>
      </p:sp>
      <p:sp>
        <p:nvSpPr>
          <p:cNvPr id="12" name="Text 10"/>
          <p:cNvSpPr/>
          <p:nvPr/>
        </p:nvSpPr>
        <p:spPr>
          <a:xfrm>
            <a:off x="5494615" y="4133255"/>
            <a:ext cx="3641050" cy="2114550"/>
          </a:xfrm>
          <a:prstGeom prst="rect">
            <a:avLst/>
          </a:prstGeom>
          <a:noFill/>
          <a:ln/>
        </p:spPr>
        <p:txBody>
          <a:bodyPr wrap="squar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Cấu trúc dữ liệu quản lý trạng thái cluster (trống, bị hỏng, hoặc thuộc tập tin nào). Sử dụng bitmap hoặc bảng chỉ mục. Phần tử K quản lý cluster K, với giá trị chỉ đến cluster kế tiếp hoặc mã đặc biệt.</a:t>
            </a:r>
            <a:endParaRPr lang="en-US" dirty="0"/>
          </a:p>
        </p:txBody>
      </p:sp>
      <p:sp>
        <p:nvSpPr>
          <p:cNvPr id="13" name="Shape 11"/>
          <p:cNvSpPr/>
          <p:nvPr/>
        </p:nvSpPr>
        <p:spPr>
          <a:xfrm>
            <a:off x="9606677" y="2783562"/>
            <a:ext cx="4142542" cy="3714988"/>
          </a:xfrm>
          <a:prstGeom prst="roundRect">
            <a:avLst>
              <a:gd name="adj" fmla="val 8895"/>
            </a:avLst>
          </a:prstGeom>
          <a:solidFill>
            <a:srgbClr val="27272B"/>
          </a:solidFill>
          <a:ln w="30480">
            <a:solidFill>
              <a:srgbClr val="5F5F63"/>
            </a:solidFill>
            <a:prstDash val="solid"/>
          </a:ln>
        </p:spPr>
        <p:txBody>
          <a:bodyPr/>
          <a:lstStyle/>
          <a:p>
            <a:pPr algn="just"/>
            <a:endParaRPr lang="en-US"/>
          </a:p>
        </p:txBody>
      </p:sp>
      <p:sp>
        <p:nvSpPr>
          <p:cNvPr id="14" name="Shape 12"/>
          <p:cNvSpPr/>
          <p:nvPr/>
        </p:nvSpPr>
        <p:spPr>
          <a:xfrm>
            <a:off x="9637157" y="2814042"/>
            <a:ext cx="4081582" cy="660797"/>
          </a:xfrm>
          <a:prstGeom prst="roundRect">
            <a:avLst>
              <a:gd name="adj" fmla="val 44472"/>
            </a:avLst>
          </a:prstGeom>
          <a:solidFill>
            <a:srgbClr val="46464A"/>
          </a:solidFill>
          <a:ln/>
        </p:spPr>
        <p:txBody>
          <a:bodyPr/>
          <a:lstStyle/>
          <a:p>
            <a:endParaRPr lang="en-US"/>
          </a:p>
        </p:txBody>
      </p:sp>
      <p:sp>
        <p:nvSpPr>
          <p:cNvPr id="15" name="Text 13"/>
          <p:cNvSpPr/>
          <p:nvPr/>
        </p:nvSpPr>
        <p:spPr>
          <a:xfrm>
            <a:off x="11512748" y="2937867"/>
            <a:ext cx="330398" cy="413028"/>
          </a:xfrm>
          <a:prstGeom prst="rect">
            <a:avLst/>
          </a:prstGeom>
          <a:noFill/>
          <a:ln/>
        </p:spPr>
        <p:txBody>
          <a:bodyPr wrap="none" lIns="0" tIns="0" rIns="0" bIns="0" rtlCol="0" anchor="t"/>
          <a:lstStyle/>
          <a:p>
            <a:pPr marL="0" indent="0" algn="l">
              <a:lnSpc>
                <a:spcPts val="2600"/>
              </a:lnSpc>
              <a:buNone/>
            </a:pPr>
            <a:r>
              <a:rPr lang="en-US" sz="2600" b="1" dirty="0">
                <a:solidFill>
                  <a:srgbClr val="D7D4CC"/>
                </a:solidFill>
                <a:latin typeface="+mj-lt"/>
                <a:ea typeface="Comfortaa Bold" pitchFamily="34" charset="-122"/>
                <a:cs typeface="Comfortaa Bold" pitchFamily="34" charset="-120"/>
              </a:rPr>
              <a:t>3</a:t>
            </a:r>
            <a:endParaRPr lang="en-US" sz="2600" dirty="0">
              <a:latin typeface="+mj-lt"/>
            </a:endParaRPr>
          </a:p>
        </p:txBody>
      </p:sp>
      <p:sp>
        <p:nvSpPr>
          <p:cNvPr id="16" name="Text 14"/>
          <p:cNvSpPr/>
          <p:nvPr/>
        </p:nvSpPr>
        <p:spPr>
          <a:xfrm>
            <a:off x="9857423" y="3695105"/>
            <a:ext cx="2447687" cy="305991"/>
          </a:xfrm>
          <a:prstGeom prst="rect">
            <a:avLst/>
          </a:prstGeom>
          <a:noFill/>
          <a:ln/>
        </p:spPr>
        <p:txBody>
          <a:bodyPr wrap="none" lIns="0" tIns="0" rIns="0" bIns="0" rtlCol="0" anchor="t"/>
          <a:lstStyle/>
          <a:p>
            <a:pPr marL="0" indent="0" algn="l">
              <a:lnSpc>
                <a:spcPts val="2400"/>
              </a:lnSpc>
              <a:buNone/>
            </a:pPr>
            <a:r>
              <a:rPr lang="en-US" sz="2000" b="1" dirty="0">
                <a:solidFill>
                  <a:srgbClr val="D7D4CC"/>
                </a:solidFill>
                <a:latin typeface="+mj-lt"/>
                <a:ea typeface="Comfortaa Bold" pitchFamily="34" charset="-122"/>
                <a:cs typeface="Comfortaa Bold" pitchFamily="34" charset="-120"/>
              </a:rPr>
              <a:t>Bảng Thư Mục</a:t>
            </a:r>
            <a:endParaRPr lang="en-US" sz="2000" dirty="0">
              <a:latin typeface="+mj-lt"/>
            </a:endParaRPr>
          </a:p>
        </p:txBody>
      </p:sp>
      <p:sp>
        <p:nvSpPr>
          <p:cNvPr id="17" name="Text 15"/>
          <p:cNvSpPr/>
          <p:nvPr/>
        </p:nvSpPr>
        <p:spPr>
          <a:xfrm>
            <a:off x="9857423" y="4133255"/>
            <a:ext cx="3641050" cy="2114550"/>
          </a:xfrm>
          <a:prstGeom prst="rect">
            <a:avLst/>
          </a:prstGeom>
          <a:noFill/>
          <a:ln/>
        </p:spPr>
        <p:txBody>
          <a:bodyPr wrap="square" lIns="0" tIns="0" rIns="0" bIns="0" rtlCol="0" anchor="t"/>
          <a:lstStyle/>
          <a:p>
            <a:pPr marL="0" indent="0" algn="l">
              <a:lnSpc>
                <a:spcPts val="2750"/>
              </a:lnSpc>
              <a:buNone/>
            </a:pPr>
            <a:r>
              <a:rPr lang="en-US" dirty="0">
                <a:solidFill>
                  <a:srgbClr val="D7D4CC"/>
                </a:solidFill>
                <a:ea typeface="Raleway Medium" pitchFamily="34" charset="-122"/>
                <a:cs typeface="Raleway Medium" pitchFamily="34" charset="-120"/>
              </a:rPr>
              <a:t>Dãy các entry chứa tên, thuộc tính, kích thước, ngày giờ, và cluster bắt đầu của tập tin hoặc thư mục con. Thư mục gốc (RDET) có thể nằm ở System Area (FAT16) hoặc Data Area (FAT32).</a:t>
            </a:r>
            <a:endParaRPr lang="en-US" dirty="0"/>
          </a:p>
        </p:txBody>
      </p:sp>
      <p:sp>
        <p:nvSpPr>
          <p:cNvPr id="18" name="Rectangle 17">
            <a:extLst>
              <a:ext uri="{FF2B5EF4-FFF2-40B4-BE49-F238E27FC236}">
                <a16:creationId xmlns:a16="http://schemas.microsoft.com/office/drawing/2014/main" id="{EC840390-B82D-73BB-57C2-329458ED065F}"/>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980248"/>
            <a:ext cx="7381875" cy="1223963"/>
          </a:xfrm>
          <a:prstGeom prst="rect">
            <a:avLst/>
          </a:prstGeom>
          <a:noFill/>
          <a:ln/>
        </p:spPr>
        <p:txBody>
          <a:bodyPr wrap="squar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NTFS: Hệ Thống Tập Tin Hiện Đại</a:t>
            </a:r>
            <a:endParaRPr lang="en-US" sz="4000" dirty="0">
              <a:latin typeface="+mj-lt"/>
            </a:endParaRPr>
          </a:p>
        </p:txBody>
      </p:sp>
      <p:sp>
        <p:nvSpPr>
          <p:cNvPr id="4" name="Text 1"/>
          <p:cNvSpPr/>
          <p:nvPr/>
        </p:nvSpPr>
        <p:spPr>
          <a:xfrm>
            <a:off x="881063" y="3534608"/>
            <a:ext cx="7381875" cy="1409700"/>
          </a:xfrm>
          <a:prstGeom prst="rect">
            <a:avLst/>
          </a:prstGeom>
          <a:noFill/>
          <a:ln/>
        </p:spPr>
        <p:txBody>
          <a:bodyPr wrap="square" lIns="0" tIns="0" rIns="0" bIns="0" rtlCol="0" anchor="t"/>
          <a:lstStyle/>
          <a:p>
            <a:pPr marL="0" indent="0" algn="just">
              <a:lnSpc>
                <a:spcPts val="2750"/>
              </a:lnSpc>
              <a:buNone/>
            </a:pPr>
            <a:r>
              <a:rPr lang="en-US" b="1" dirty="0">
                <a:solidFill>
                  <a:srgbClr val="D7D4CC"/>
                </a:solidFill>
                <a:ea typeface="Raleway Medium" pitchFamily="34" charset="-122"/>
                <a:cs typeface="Raleway Medium" pitchFamily="34" charset="-120"/>
              </a:rPr>
              <a:t>NTFS (New Technology File System)</a:t>
            </a:r>
            <a:r>
              <a:rPr lang="en-US" dirty="0">
                <a:solidFill>
                  <a:srgbClr val="D7D4CC"/>
                </a:solidFill>
                <a:ea typeface="Raleway Medium" pitchFamily="34" charset="-122"/>
                <a:cs typeface="Raleway Medium" pitchFamily="34" charset="-120"/>
              </a:rPr>
              <a:t> là hệ thống tập tin tiêu chuẩn của Windows NT và các phiên bản Windows hiện đại. Nó được thiết kế để khắc phục những hạn chế của FAT như bảo mật yếu, giới hạn kích thước file, và khả năng phục hồi thấp.</a:t>
            </a:r>
            <a:endParaRPr lang="en-US" dirty="0"/>
          </a:p>
        </p:txBody>
      </p:sp>
      <p:sp>
        <p:nvSpPr>
          <p:cNvPr id="5" name="Text 2"/>
          <p:cNvSpPr/>
          <p:nvPr/>
        </p:nvSpPr>
        <p:spPr>
          <a:xfrm>
            <a:off x="881063" y="5192078"/>
            <a:ext cx="7381875" cy="105727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Nguyên tắc thiết kế cốt lõi của NTFS là: </a:t>
            </a:r>
            <a:r>
              <a:rPr lang="en-US" b="1" dirty="0">
                <a:solidFill>
                  <a:srgbClr val="D7D4CC"/>
                </a:solidFill>
                <a:ea typeface="Raleway Medium" pitchFamily="34" charset="-122"/>
                <a:cs typeface="Raleway Medium" pitchFamily="34" charset="-120"/>
              </a:rPr>
              <a:t>"Mọi thứ trên volume đều là một tập tin"</a:t>
            </a:r>
            <a:r>
              <a:rPr lang="en-US" dirty="0">
                <a:solidFill>
                  <a:srgbClr val="D7D4CC"/>
                </a:solidFill>
                <a:ea typeface="Raleway Medium" pitchFamily="34" charset="-122"/>
                <a:cs typeface="Raleway Medium" pitchFamily="34" charset="-120"/>
              </a:rPr>
              <a:t>. Ngay cả các cấu trúc quản lý hệ thống cũng được lưu trữ dưới dạng các tập tin đặc biệt gọi là metafile (bắt đầu bằng ký tự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1899226"/>
            <a:ext cx="11057573" cy="611981"/>
          </a:xfrm>
          <a:prstGeom prst="rect">
            <a:avLst/>
          </a:prstGeom>
          <a:noFill/>
          <a:ln/>
        </p:spPr>
        <p:txBody>
          <a:bodyPr wrap="none" lIns="0" tIns="0" rIns="0" bIns="0" rtlCol="0" anchor="t"/>
          <a:lstStyle/>
          <a:p>
            <a:pPr marL="0" indent="0" algn="l">
              <a:lnSpc>
                <a:spcPts val="4800"/>
              </a:lnSpc>
              <a:buNone/>
            </a:pPr>
            <a:r>
              <a:rPr lang="en-US" sz="4000" b="1" dirty="0">
                <a:solidFill>
                  <a:srgbClr val="FFE14D"/>
                </a:solidFill>
                <a:latin typeface="+mj-lt"/>
                <a:ea typeface="Comfortaa Bold" pitchFamily="34" charset="-122"/>
                <a:cs typeface="Comfortaa Bold" pitchFamily="34" charset="-120"/>
              </a:rPr>
              <a:t>Cấu Trúc Volume NTFS và Master File Table</a:t>
            </a:r>
            <a:endParaRPr lang="en-US" sz="4000" dirty="0">
              <a:latin typeface="+mj-lt"/>
            </a:endParaRPr>
          </a:p>
        </p:txBody>
      </p:sp>
      <p:sp>
        <p:nvSpPr>
          <p:cNvPr id="3" name="Text 1"/>
          <p:cNvSpPr/>
          <p:nvPr/>
        </p:nvSpPr>
        <p:spPr>
          <a:xfrm>
            <a:off x="881063" y="3023354"/>
            <a:ext cx="2447687"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Chia Vùng Volume</a:t>
            </a:r>
            <a:endParaRPr lang="en-US" sz="2000" dirty="0">
              <a:latin typeface="+mj-lt"/>
            </a:endParaRPr>
          </a:p>
        </p:txBody>
      </p:sp>
      <p:sp>
        <p:nvSpPr>
          <p:cNvPr id="4" name="Text 2"/>
          <p:cNvSpPr/>
          <p:nvPr/>
        </p:nvSpPr>
        <p:spPr>
          <a:xfrm>
            <a:off x="881063" y="3549610"/>
            <a:ext cx="6165413" cy="704850"/>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Khi định dạng volume NTFS, đĩa được chia thành hai vùng chính:</a:t>
            </a:r>
            <a:endParaRPr lang="en-US" dirty="0"/>
          </a:p>
        </p:txBody>
      </p:sp>
      <p:sp>
        <p:nvSpPr>
          <p:cNvPr id="5" name="Text 3"/>
          <p:cNvSpPr/>
          <p:nvPr/>
        </p:nvSpPr>
        <p:spPr>
          <a:xfrm>
            <a:off x="881063" y="4452699"/>
            <a:ext cx="6165413" cy="1057275"/>
          </a:xfrm>
          <a:prstGeom prst="rect">
            <a:avLst/>
          </a:prstGeom>
          <a:noFill/>
          <a:ln/>
        </p:spPr>
        <p:txBody>
          <a:bodyPr wrap="square" lIns="0" tIns="0" rIns="0" bIns="0" rtlCol="0" anchor="t"/>
          <a:lstStyle/>
          <a:p>
            <a:pPr marL="342900" indent="-342900" algn="just">
              <a:lnSpc>
                <a:spcPts val="2750"/>
              </a:lnSpc>
              <a:buSzPct val="100000"/>
              <a:buChar char="•"/>
            </a:pPr>
            <a:r>
              <a:rPr lang="en-US" b="1" dirty="0">
                <a:solidFill>
                  <a:srgbClr val="D7D4CC"/>
                </a:solidFill>
                <a:ea typeface="Raleway Medium" pitchFamily="34" charset="-122"/>
                <a:cs typeface="Raleway Medium" pitchFamily="34" charset="-120"/>
              </a:rPr>
              <a:t>MFT Zone:</a:t>
            </a:r>
            <a:r>
              <a:rPr lang="en-US" dirty="0">
                <a:solidFill>
                  <a:srgbClr val="D7D4CC"/>
                </a:solidFill>
                <a:ea typeface="Raleway Medium" pitchFamily="34" charset="-122"/>
                <a:cs typeface="Raleway Medium" pitchFamily="34" charset="-120"/>
              </a:rPr>
              <a:t> Khoảng 12% đầu tiên được dành riêng cho Master File Table, cho phép MFT phát triển liên tục mà không bị phân mảnh</a:t>
            </a:r>
            <a:endParaRPr lang="en-US" dirty="0"/>
          </a:p>
        </p:txBody>
      </p:sp>
      <p:sp>
        <p:nvSpPr>
          <p:cNvPr id="6" name="Text 4"/>
          <p:cNvSpPr/>
          <p:nvPr/>
        </p:nvSpPr>
        <p:spPr>
          <a:xfrm>
            <a:off x="881063" y="5587008"/>
            <a:ext cx="6165413" cy="704850"/>
          </a:xfrm>
          <a:prstGeom prst="rect">
            <a:avLst/>
          </a:prstGeom>
          <a:noFill/>
          <a:ln/>
        </p:spPr>
        <p:txBody>
          <a:bodyPr wrap="square" lIns="0" tIns="0" rIns="0" bIns="0" rtlCol="0" anchor="t"/>
          <a:lstStyle/>
          <a:p>
            <a:pPr marL="342900" indent="-342900" algn="just">
              <a:lnSpc>
                <a:spcPts val="2750"/>
              </a:lnSpc>
              <a:buSzPct val="100000"/>
              <a:buChar char="•"/>
            </a:pPr>
            <a:r>
              <a:rPr lang="en-US" b="1" dirty="0">
                <a:solidFill>
                  <a:srgbClr val="D7D4CC"/>
                </a:solidFill>
                <a:ea typeface="Raleway Medium" pitchFamily="34" charset="-122"/>
                <a:cs typeface="Raleway Medium" pitchFamily="34" charset="-120"/>
              </a:rPr>
              <a:t>Data Area:</a:t>
            </a:r>
            <a:r>
              <a:rPr lang="en-US" dirty="0">
                <a:solidFill>
                  <a:srgbClr val="D7D4CC"/>
                </a:solidFill>
                <a:ea typeface="Raleway Medium" pitchFamily="34" charset="-122"/>
                <a:cs typeface="Raleway Medium" pitchFamily="34" charset="-120"/>
              </a:rPr>
              <a:t> Khoảng 88% còn lại chứa dữ liệu tập tin thông thường</a:t>
            </a:r>
            <a:endParaRPr lang="en-US" dirty="0"/>
          </a:p>
        </p:txBody>
      </p:sp>
      <p:sp>
        <p:nvSpPr>
          <p:cNvPr id="7" name="Text 5"/>
          <p:cNvSpPr/>
          <p:nvPr/>
        </p:nvSpPr>
        <p:spPr>
          <a:xfrm>
            <a:off x="7591544" y="3023354"/>
            <a:ext cx="2935843" cy="305991"/>
          </a:xfrm>
          <a:prstGeom prst="rect">
            <a:avLst/>
          </a:prstGeom>
          <a:noFill/>
          <a:ln/>
        </p:spPr>
        <p:txBody>
          <a:bodyPr wrap="none" lIns="0" tIns="0" rIns="0" bIns="0" rtlCol="0" anchor="t"/>
          <a:lstStyle/>
          <a:p>
            <a:pPr marL="0" indent="0" algn="l">
              <a:lnSpc>
                <a:spcPts val="2400"/>
              </a:lnSpc>
              <a:buNone/>
            </a:pPr>
            <a:r>
              <a:rPr lang="en-US" sz="2000" b="1" dirty="0">
                <a:solidFill>
                  <a:srgbClr val="FFE14D"/>
                </a:solidFill>
                <a:latin typeface="+mj-lt"/>
                <a:ea typeface="Comfortaa Bold" pitchFamily="34" charset="-122"/>
                <a:cs typeface="Comfortaa Bold" pitchFamily="34" charset="-120"/>
              </a:rPr>
              <a:t>Master File Table (MFT)</a:t>
            </a:r>
            <a:endParaRPr lang="en-US" sz="2000" dirty="0">
              <a:latin typeface="+mj-lt"/>
            </a:endParaRPr>
          </a:p>
        </p:txBody>
      </p:sp>
      <p:sp>
        <p:nvSpPr>
          <p:cNvPr id="8" name="Text 6"/>
          <p:cNvSpPr/>
          <p:nvPr/>
        </p:nvSpPr>
        <p:spPr>
          <a:xfrm>
            <a:off x="7591544" y="3549610"/>
            <a:ext cx="6165413" cy="1762125"/>
          </a:xfrm>
          <a:prstGeom prst="rect">
            <a:avLst/>
          </a:prstGeom>
          <a:noFill/>
          <a:ln/>
        </p:spPr>
        <p:txBody>
          <a:bodyPr wrap="square" lIns="0" tIns="0" rIns="0" bIns="0" rtlCol="0" anchor="t"/>
          <a:lstStyle/>
          <a:p>
            <a:pPr marL="0" indent="0" algn="just">
              <a:lnSpc>
                <a:spcPts val="2750"/>
              </a:lnSpc>
              <a:buNone/>
            </a:pPr>
            <a:r>
              <a:rPr lang="en-US" dirty="0">
                <a:solidFill>
                  <a:srgbClr val="D7D4CC"/>
                </a:solidFill>
                <a:ea typeface="Raleway Medium" pitchFamily="34" charset="-122"/>
                <a:cs typeface="Raleway Medium" pitchFamily="34" charset="-120"/>
              </a:rPr>
              <a:t>Trái tim của NTFS, là một "cơ sở dữ liệu" chứa thông tin về mọi tập tin và thư mục. MFT được chia thành các record cố định khoảng 1KB. Mỗi tập tin hoặc thư mục chiếm ít nhất một record, chứa tất cả thông tin: kích thước, ngày tạo, quyền truy cập, và cả nội dung dữ liệu.</a:t>
            </a:r>
            <a:endParaRPr lang="en-US" dirty="0"/>
          </a:p>
        </p:txBody>
      </p:sp>
      <p:sp>
        <p:nvSpPr>
          <p:cNvPr id="9" name="Rectangle 8">
            <a:extLst>
              <a:ext uri="{FF2B5EF4-FFF2-40B4-BE49-F238E27FC236}">
                <a16:creationId xmlns:a16="http://schemas.microsoft.com/office/drawing/2014/main" id="{F085982A-C1E0-C81F-6947-0F98B5E95E2B}"/>
              </a:ext>
            </a:extLst>
          </p:cNvPr>
          <p:cNvSpPr/>
          <p:nvPr/>
        </p:nvSpPr>
        <p:spPr>
          <a:xfrm>
            <a:off x="12884999" y="7326351"/>
            <a:ext cx="1728439" cy="825190"/>
          </a:xfrm>
          <a:prstGeom prst="rect">
            <a:avLst/>
          </a:prstGeom>
          <a:solidFill>
            <a:srgbClr val="2727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FF5B79-CE88-4621-8257-BD4D3939AE5E}">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TotalTime>
  <Words>2458</Words>
  <Application>Microsoft Office PowerPoint</Application>
  <PresentationFormat>Custom</PresentationFormat>
  <Paragraphs>177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Raleway Medium</vt:lpstr>
      <vt:lpstr>Calibri</vt:lpstr>
      <vt:lpstr>Comfortaa Bold</vt:lpstr>
      <vt:lpstr>ADLaM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MAI NHỰT HUY</cp:lastModifiedBy>
  <cp:revision>6</cp:revision>
  <dcterms:created xsi:type="dcterms:W3CDTF">2025-11-10T02:06:19Z</dcterms:created>
  <dcterms:modified xsi:type="dcterms:W3CDTF">2025-11-10T02:45:26Z</dcterms:modified>
</cp:coreProperties>
</file>